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75" r:id="rId4"/>
    <p:sldId id="276" r:id="rId5"/>
    <p:sldId id="289" r:id="rId6"/>
    <p:sldId id="288" r:id="rId7"/>
    <p:sldId id="290" r:id="rId8"/>
    <p:sldId id="277" r:id="rId9"/>
    <p:sldId id="278" r:id="rId10"/>
    <p:sldId id="279" r:id="rId11"/>
    <p:sldId id="280" r:id="rId12"/>
    <p:sldId id="281" r:id="rId13"/>
    <p:sldId id="282" r:id="rId14"/>
    <p:sldId id="270" r:id="rId15"/>
    <p:sldId id="271" r:id="rId16"/>
    <p:sldId id="272" r:id="rId17"/>
    <p:sldId id="273" r:id="rId18"/>
    <p:sldId id="274" r:id="rId19"/>
    <p:sldId id="287" r:id="rId20"/>
    <p:sldId id="284" r:id="rId21"/>
    <p:sldId id="291" r:id="rId22"/>
    <p:sldId id="292" r:id="rId23"/>
    <p:sldId id="285" r:id="rId24"/>
    <p:sldId id="286" r:id="rId2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01"/>
    <a:srgbClr val="AE0103"/>
    <a:srgbClr val="A30104"/>
    <a:srgbClr val="B300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26"/>
    <p:restoredTop sz="82647"/>
  </p:normalViewPr>
  <p:slideViewPr>
    <p:cSldViewPr snapToGrid="0" snapToObjects="1">
      <p:cViewPr varScale="1">
        <p:scale>
          <a:sx n="49" d="100"/>
          <a:sy n="49" d="100"/>
        </p:scale>
        <p:origin x="74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D3E2B2-C961-724B-975A-EE86C383EEF8}" type="datetimeFigureOut">
              <a:rPr lang="da-DK" smtClean="0"/>
              <a:t>06-01-2025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8A5AB2-25F2-C54C-872A-96342D321870}" type="slidenum">
              <a:rPr lang="da-DK" smtClean="0"/>
              <a:t>‹nr.›</a:t>
            </a:fld>
            <a:endParaRPr lang="da-DK"/>
          </a:p>
        </p:txBody>
      </p:sp>
    </p:spTree>
    <p:extLst>
      <p:ext uri="{BB962C8B-B14F-4D97-AF65-F5344CB8AC3E}">
        <p14:creationId xmlns:p14="http://schemas.microsoft.com/office/powerpoint/2010/main" val="4245153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latin typeface="Georgia" panose="02040502050405020303" pitchFamily="18" charset="0"/>
            </a:endParaRPr>
          </a:p>
        </p:txBody>
      </p:sp>
      <p:sp>
        <p:nvSpPr>
          <p:cNvPr id="4" name="Pladsholder til slidenummer 3"/>
          <p:cNvSpPr>
            <a:spLocks noGrp="1"/>
          </p:cNvSpPr>
          <p:nvPr>
            <p:ph type="sldNum" sz="quarter" idx="10"/>
          </p:nvPr>
        </p:nvSpPr>
        <p:spPr/>
        <p:txBody>
          <a:bodyPr/>
          <a:lstStyle/>
          <a:p>
            <a:fld id="{B28A5AB2-25F2-C54C-872A-96342D321870}" type="slidenum">
              <a:rPr lang="da-DK" smtClean="0"/>
              <a:t>1</a:t>
            </a:fld>
            <a:endParaRPr lang="da-DK"/>
          </a:p>
        </p:txBody>
      </p:sp>
    </p:spTree>
    <p:extLst>
      <p:ext uri="{BB962C8B-B14F-4D97-AF65-F5344CB8AC3E}">
        <p14:creationId xmlns:p14="http://schemas.microsoft.com/office/powerpoint/2010/main" val="1486255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10</a:t>
            </a:fld>
            <a:endParaRPr lang="da-DK"/>
          </a:p>
        </p:txBody>
      </p:sp>
    </p:spTree>
    <p:extLst>
      <p:ext uri="{BB962C8B-B14F-4D97-AF65-F5344CB8AC3E}">
        <p14:creationId xmlns:p14="http://schemas.microsoft.com/office/powerpoint/2010/main" val="2207141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11</a:t>
            </a:fld>
            <a:endParaRPr lang="da-DK"/>
          </a:p>
        </p:txBody>
      </p:sp>
    </p:spTree>
    <p:extLst>
      <p:ext uri="{BB962C8B-B14F-4D97-AF65-F5344CB8AC3E}">
        <p14:creationId xmlns:p14="http://schemas.microsoft.com/office/powerpoint/2010/main" val="1599078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12</a:t>
            </a:fld>
            <a:endParaRPr lang="da-DK"/>
          </a:p>
        </p:txBody>
      </p:sp>
    </p:spTree>
    <p:extLst>
      <p:ext uri="{BB962C8B-B14F-4D97-AF65-F5344CB8AC3E}">
        <p14:creationId xmlns:p14="http://schemas.microsoft.com/office/powerpoint/2010/main" val="1467919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13</a:t>
            </a:fld>
            <a:endParaRPr lang="da-DK"/>
          </a:p>
        </p:txBody>
      </p:sp>
    </p:spTree>
    <p:extLst>
      <p:ext uri="{BB962C8B-B14F-4D97-AF65-F5344CB8AC3E}">
        <p14:creationId xmlns:p14="http://schemas.microsoft.com/office/powerpoint/2010/main" val="3465992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14</a:t>
            </a:fld>
            <a:endParaRPr lang="da-DK"/>
          </a:p>
        </p:txBody>
      </p:sp>
    </p:spTree>
    <p:extLst>
      <p:ext uri="{BB962C8B-B14F-4D97-AF65-F5344CB8AC3E}">
        <p14:creationId xmlns:p14="http://schemas.microsoft.com/office/powerpoint/2010/main" val="3135937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15</a:t>
            </a:fld>
            <a:endParaRPr lang="da-DK"/>
          </a:p>
        </p:txBody>
      </p:sp>
    </p:spTree>
    <p:extLst>
      <p:ext uri="{BB962C8B-B14F-4D97-AF65-F5344CB8AC3E}">
        <p14:creationId xmlns:p14="http://schemas.microsoft.com/office/powerpoint/2010/main" val="581149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16</a:t>
            </a:fld>
            <a:endParaRPr lang="da-DK"/>
          </a:p>
        </p:txBody>
      </p:sp>
    </p:spTree>
    <p:extLst>
      <p:ext uri="{BB962C8B-B14F-4D97-AF65-F5344CB8AC3E}">
        <p14:creationId xmlns:p14="http://schemas.microsoft.com/office/powerpoint/2010/main" val="943542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17</a:t>
            </a:fld>
            <a:endParaRPr lang="da-DK"/>
          </a:p>
        </p:txBody>
      </p:sp>
    </p:spTree>
    <p:extLst>
      <p:ext uri="{BB962C8B-B14F-4D97-AF65-F5344CB8AC3E}">
        <p14:creationId xmlns:p14="http://schemas.microsoft.com/office/powerpoint/2010/main" val="896166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18</a:t>
            </a:fld>
            <a:endParaRPr lang="da-DK"/>
          </a:p>
        </p:txBody>
      </p:sp>
    </p:spTree>
    <p:extLst>
      <p:ext uri="{BB962C8B-B14F-4D97-AF65-F5344CB8AC3E}">
        <p14:creationId xmlns:p14="http://schemas.microsoft.com/office/powerpoint/2010/main" val="2066764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19</a:t>
            </a:fld>
            <a:endParaRPr lang="da-DK"/>
          </a:p>
        </p:txBody>
      </p:sp>
    </p:spTree>
    <p:extLst>
      <p:ext uri="{BB962C8B-B14F-4D97-AF65-F5344CB8AC3E}">
        <p14:creationId xmlns:p14="http://schemas.microsoft.com/office/powerpoint/2010/main" val="498884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a:t>
            </a:fld>
            <a:endParaRPr lang="da-DK"/>
          </a:p>
        </p:txBody>
      </p:sp>
    </p:spTree>
    <p:extLst>
      <p:ext uri="{BB962C8B-B14F-4D97-AF65-F5344CB8AC3E}">
        <p14:creationId xmlns:p14="http://schemas.microsoft.com/office/powerpoint/2010/main" val="3116753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20</a:t>
            </a:fld>
            <a:endParaRPr lang="da-DK"/>
          </a:p>
        </p:txBody>
      </p:sp>
    </p:spTree>
    <p:extLst>
      <p:ext uri="{BB962C8B-B14F-4D97-AF65-F5344CB8AC3E}">
        <p14:creationId xmlns:p14="http://schemas.microsoft.com/office/powerpoint/2010/main" val="835314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21</a:t>
            </a:fld>
            <a:endParaRPr lang="da-DK"/>
          </a:p>
        </p:txBody>
      </p:sp>
    </p:spTree>
    <p:extLst>
      <p:ext uri="{BB962C8B-B14F-4D97-AF65-F5344CB8AC3E}">
        <p14:creationId xmlns:p14="http://schemas.microsoft.com/office/powerpoint/2010/main" val="551013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22</a:t>
            </a:fld>
            <a:endParaRPr lang="da-DK"/>
          </a:p>
        </p:txBody>
      </p:sp>
    </p:spTree>
    <p:extLst>
      <p:ext uri="{BB962C8B-B14F-4D97-AF65-F5344CB8AC3E}">
        <p14:creationId xmlns:p14="http://schemas.microsoft.com/office/powerpoint/2010/main" val="11147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23</a:t>
            </a:fld>
            <a:endParaRPr lang="da-DK"/>
          </a:p>
        </p:txBody>
      </p:sp>
    </p:spTree>
    <p:extLst>
      <p:ext uri="{BB962C8B-B14F-4D97-AF65-F5344CB8AC3E}">
        <p14:creationId xmlns:p14="http://schemas.microsoft.com/office/powerpoint/2010/main" val="2323049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24</a:t>
            </a:fld>
            <a:endParaRPr lang="da-DK"/>
          </a:p>
        </p:txBody>
      </p:sp>
    </p:spTree>
    <p:extLst>
      <p:ext uri="{BB962C8B-B14F-4D97-AF65-F5344CB8AC3E}">
        <p14:creationId xmlns:p14="http://schemas.microsoft.com/office/powerpoint/2010/main" val="386106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3</a:t>
            </a:fld>
            <a:endParaRPr lang="da-DK"/>
          </a:p>
        </p:txBody>
      </p:sp>
    </p:spTree>
    <p:extLst>
      <p:ext uri="{BB962C8B-B14F-4D97-AF65-F5344CB8AC3E}">
        <p14:creationId xmlns:p14="http://schemas.microsoft.com/office/powerpoint/2010/main" val="1977864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4</a:t>
            </a:fld>
            <a:endParaRPr lang="da-DK"/>
          </a:p>
        </p:txBody>
      </p:sp>
    </p:spTree>
    <p:extLst>
      <p:ext uri="{BB962C8B-B14F-4D97-AF65-F5344CB8AC3E}">
        <p14:creationId xmlns:p14="http://schemas.microsoft.com/office/powerpoint/2010/main" val="2453032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5</a:t>
            </a:fld>
            <a:endParaRPr lang="da-DK"/>
          </a:p>
        </p:txBody>
      </p:sp>
    </p:spTree>
    <p:extLst>
      <p:ext uri="{BB962C8B-B14F-4D97-AF65-F5344CB8AC3E}">
        <p14:creationId xmlns:p14="http://schemas.microsoft.com/office/powerpoint/2010/main" val="2325451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6</a:t>
            </a:fld>
            <a:endParaRPr lang="da-DK"/>
          </a:p>
        </p:txBody>
      </p:sp>
    </p:spTree>
    <p:extLst>
      <p:ext uri="{BB962C8B-B14F-4D97-AF65-F5344CB8AC3E}">
        <p14:creationId xmlns:p14="http://schemas.microsoft.com/office/powerpoint/2010/main" val="2161088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7</a:t>
            </a:fld>
            <a:endParaRPr lang="da-DK"/>
          </a:p>
        </p:txBody>
      </p:sp>
    </p:spTree>
    <p:extLst>
      <p:ext uri="{BB962C8B-B14F-4D97-AF65-F5344CB8AC3E}">
        <p14:creationId xmlns:p14="http://schemas.microsoft.com/office/powerpoint/2010/main" val="2790052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8</a:t>
            </a:fld>
            <a:endParaRPr lang="da-DK"/>
          </a:p>
        </p:txBody>
      </p:sp>
    </p:spTree>
    <p:extLst>
      <p:ext uri="{BB962C8B-B14F-4D97-AF65-F5344CB8AC3E}">
        <p14:creationId xmlns:p14="http://schemas.microsoft.com/office/powerpoint/2010/main" val="3246688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9</a:t>
            </a:fld>
            <a:endParaRPr lang="da-DK"/>
          </a:p>
        </p:txBody>
      </p:sp>
    </p:spTree>
    <p:extLst>
      <p:ext uri="{BB962C8B-B14F-4D97-AF65-F5344CB8AC3E}">
        <p14:creationId xmlns:p14="http://schemas.microsoft.com/office/powerpoint/2010/main" val="2786771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7AC6C3-FD43-724E-B1AC-361CFBC70F3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a:extLst>
              <a:ext uri="{FF2B5EF4-FFF2-40B4-BE49-F238E27FC236}">
                <a16:creationId xmlns:a16="http://schemas.microsoft.com/office/drawing/2014/main" id="{7623DAC0-F815-9C49-9A2F-B53D0ED232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AC9E763B-29DB-5E48-BEE5-269634A90897}"/>
              </a:ext>
            </a:extLst>
          </p:cNvPr>
          <p:cNvSpPr>
            <a:spLocks noGrp="1"/>
          </p:cNvSpPr>
          <p:nvPr>
            <p:ph type="dt" sz="half" idx="10"/>
          </p:nvPr>
        </p:nvSpPr>
        <p:spPr/>
        <p:txBody>
          <a:bodyPr/>
          <a:lstStyle/>
          <a:p>
            <a:fld id="{0BA509AA-8250-D14F-A62B-5924521687CC}" type="datetimeFigureOut">
              <a:rPr lang="da-DK" smtClean="0"/>
              <a:t>06-01-2025</a:t>
            </a:fld>
            <a:endParaRPr lang="da-DK"/>
          </a:p>
        </p:txBody>
      </p:sp>
      <p:sp>
        <p:nvSpPr>
          <p:cNvPr id="5" name="Pladsholder til sidefod 4">
            <a:extLst>
              <a:ext uri="{FF2B5EF4-FFF2-40B4-BE49-F238E27FC236}">
                <a16:creationId xmlns:a16="http://schemas.microsoft.com/office/drawing/2014/main" id="{410CE919-00A3-7C41-B70A-59F973EAD3F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0FBA753-8C31-6041-838D-C6DEF7DC843B}"/>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27750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C0C81E-4D42-354E-9AA0-F80917AB2380}"/>
              </a:ext>
            </a:extLst>
          </p:cNvPr>
          <p:cNvSpPr>
            <a:spLocks noGrp="1"/>
          </p:cNvSpPr>
          <p:nvPr>
            <p:ph type="title"/>
          </p:nvPr>
        </p:nvSpPr>
        <p:spPr/>
        <p:txBody>
          <a:bodyPr/>
          <a:lstStyle/>
          <a:p>
            <a:r>
              <a:rPr lang="da-DK"/>
              <a:t>Klik for at redigere i master</a:t>
            </a:r>
          </a:p>
        </p:txBody>
      </p:sp>
      <p:sp>
        <p:nvSpPr>
          <p:cNvPr id="3" name="Pladsholder til lodret titel 2">
            <a:extLst>
              <a:ext uri="{FF2B5EF4-FFF2-40B4-BE49-F238E27FC236}">
                <a16:creationId xmlns:a16="http://schemas.microsoft.com/office/drawing/2014/main" id="{6E567807-F768-7A4D-845C-68ABBD233500}"/>
              </a:ext>
            </a:extLst>
          </p:cNvPr>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7AC3EF0-3E9C-0C4A-B28C-5C7071244212}"/>
              </a:ext>
            </a:extLst>
          </p:cNvPr>
          <p:cNvSpPr>
            <a:spLocks noGrp="1"/>
          </p:cNvSpPr>
          <p:nvPr>
            <p:ph type="dt" sz="half" idx="10"/>
          </p:nvPr>
        </p:nvSpPr>
        <p:spPr/>
        <p:txBody>
          <a:bodyPr/>
          <a:lstStyle/>
          <a:p>
            <a:fld id="{0BA509AA-8250-D14F-A62B-5924521687CC}" type="datetimeFigureOut">
              <a:rPr lang="da-DK" smtClean="0"/>
              <a:t>06-01-2025</a:t>
            </a:fld>
            <a:endParaRPr lang="da-DK"/>
          </a:p>
        </p:txBody>
      </p:sp>
      <p:sp>
        <p:nvSpPr>
          <p:cNvPr id="5" name="Pladsholder til sidefod 4">
            <a:extLst>
              <a:ext uri="{FF2B5EF4-FFF2-40B4-BE49-F238E27FC236}">
                <a16:creationId xmlns:a16="http://schemas.microsoft.com/office/drawing/2014/main" id="{FA443404-DFEB-E74A-AA62-643D147018B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3D81BC9-657E-8A4D-BA8C-72591617D0E3}"/>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588195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CD59791-D9AE-9D4F-B028-0C65D131F530}"/>
              </a:ext>
            </a:extLst>
          </p:cNvPr>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a:extLst>
              <a:ext uri="{FF2B5EF4-FFF2-40B4-BE49-F238E27FC236}">
                <a16:creationId xmlns:a16="http://schemas.microsoft.com/office/drawing/2014/main" id="{1B82AC95-6095-0341-B26A-130174838E3E}"/>
              </a:ext>
            </a:extLst>
          </p:cNvPr>
          <p:cNvSpPr>
            <a:spLocks noGrp="1"/>
          </p:cNvSpPr>
          <p:nvPr>
            <p:ph type="body" orient="vert" idx="1"/>
          </p:nvPr>
        </p:nvSpPr>
        <p:spPr>
          <a:xfrm>
            <a:off x="838200" y="365125"/>
            <a:ext cx="7734300"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46B28E0-4CC7-2B4D-B804-BA23E5DC8609}"/>
              </a:ext>
            </a:extLst>
          </p:cNvPr>
          <p:cNvSpPr>
            <a:spLocks noGrp="1"/>
          </p:cNvSpPr>
          <p:nvPr>
            <p:ph type="dt" sz="half" idx="10"/>
          </p:nvPr>
        </p:nvSpPr>
        <p:spPr/>
        <p:txBody>
          <a:bodyPr/>
          <a:lstStyle/>
          <a:p>
            <a:fld id="{0BA509AA-8250-D14F-A62B-5924521687CC}" type="datetimeFigureOut">
              <a:rPr lang="da-DK" smtClean="0"/>
              <a:t>06-01-2025</a:t>
            </a:fld>
            <a:endParaRPr lang="da-DK"/>
          </a:p>
        </p:txBody>
      </p:sp>
      <p:sp>
        <p:nvSpPr>
          <p:cNvPr id="5" name="Pladsholder til sidefod 4">
            <a:extLst>
              <a:ext uri="{FF2B5EF4-FFF2-40B4-BE49-F238E27FC236}">
                <a16:creationId xmlns:a16="http://schemas.microsoft.com/office/drawing/2014/main" id="{5065FC5D-AC37-6E40-A74F-52CF30B3E7E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BB2FC17-BB54-D843-863F-ADC37CE4715B}"/>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1333031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16A1F8-7D8C-EC4C-A8DF-EBF0F1F1CA94}"/>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21E631F4-C604-8744-8FE4-DBA0CF15F653}"/>
              </a:ext>
            </a:extLst>
          </p:cNvPr>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0891C87-4632-E746-91AA-031E4FCD6D68}"/>
              </a:ext>
            </a:extLst>
          </p:cNvPr>
          <p:cNvSpPr>
            <a:spLocks noGrp="1"/>
          </p:cNvSpPr>
          <p:nvPr>
            <p:ph type="dt" sz="half" idx="10"/>
          </p:nvPr>
        </p:nvSpPr>
        <p:spPr/>
        <p:txBody>
          <a:bodyPr/>
          <a:lstStyle/>
          <a:p>
            <a:fld id="{0BA509AA-8250-D14F-A62B-5924521687CC}" type="datetimeFigureOut">
              <a:rPr lang="da-DK" smtClean="0"/>
              <a:t>06-01-2025</a:t>
            </a:fld>
            <a:endParaRPr lang="da-DK"/>
          </a:p>
        </p:txBody>
      </p:sp>
      <p:sp>
        <p:nvSpPr>
          <p:cNvPr id="5" name="Pladsholder til sidefod 4">
            <a:extLst>
              <a:ext uri="{FF2B5EF4-FFF2-40B4-BE49-F238E27FC236}">
                <a16:creationId xmlns:a16="http://schemas.microsoft.com/office/drawing/2014/main" id="{B21FBDE3-128C-8646-940F-AB1842B8F04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E9403CE-CA1D-C044-995B-4A8E3B20C53E}"/>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834413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CD1AEF-FDC0-254F-95BD-9608B5D4134A}"/>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a:extLst>
              <a:ext uri="{FF2B5EF4-FFF2-40B4-BE49-F238E27FC236}">
                <a16:creationId xmlns:a16="http://schemas.microsoft.com/office/drawing/2014/main" id="{6285F467-E6C7-6749-9D26-8B89828DC3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typografien i masterens</a:t>
            </a:r>
          </a:p>
        </p:txBody>
      </p:sp>
      <p:sp>
        <p:nvSpPr>
          <p:cNvPr id="4" name="Pladsholder til dato 3">
            <a:extLst>
              <a:ext uri="{FF2B5EF4-FFF2-40B4-BE49-F238E27FC236}">
                <a16:creationId xmlns:a16="http://schemas.microsoft.com/office/drawing/2014/main" id="{0C1409DA-4E55-5C4D-B51B-3EE27EF3CB94}"/>
              </a:ext>
            </a:extLst>
          </p:cNvPr>
          <p:cNvSpPr>
            <a:spLocks noGrp="1"/>
          </p:cNvSpPr>
          <p:nvPr>
            <p:ph type="dt" sz="half" idx="10"/>
          </p:nvPr>
        </p:nvSpPr>
        <p:spPr/>
        <p:txBody>
          <a:bodyPr/>
          <a:lstStyle/>
          <a:p>
            <a:fld id="{0BA509AA-8250-D14F-A62B-5924521687CC}" type="datetimeFigureOut">
              <a:rPr lang="da-DK" smtClean="0"/>
              <a:t>06-01-2025</a:t>
            </a:fld>
            <a:endParaRPr lang="da-DK"/>
          </a:p>
        </p:txBody>
      </p:sp>
      <p:sp>
        <p:nvSpPr>
          <p:cNvPr id="5" name="Pladsholder til sidefod 4">
            <a:extLst>
              <a:ext uri="{FF2B5EF4-FFF2-40B4-BE49-F238E27FC236}">
                <a16:creationId xmlns:a16="http://schemas.microsoft.com/office/drawing/2014/main" id="{1E616871-9D10-FF4E-9770-9D04BA0AC34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43F9C17-F6B5-AD49-B163-08B52710D42A}"/>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651126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BF6F75-CB0A-8147-8698-BB5E6C116C4F}"/>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5DF2F9AF-CBBB-AC41-836C-5ED14D682DEF}"/>
              </a:ext>
            </a:extLst>
          </p:cNvPr>
          <p:cNvSpPr>
            <a:spLocks noGrp="1"/>
          </p:cNvSpPr>
          <p:nvPr>
            <p:ph sz="half" idx="1"/>
          </p:nvPr>
        </p:nvSpPr>
        <p:spPr>
          <a:xfrm>
            <a:off x="838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7C9391AD-4326-1440-8293-1E476F858D08}"/>
              </a:ext>
            </a:extLst>
          </p:cNvPr>
          <p:cNvSpPr>
            <a:spLocks noGrp="1"/>
          </p:cNvSpPr>
          <p:nvPr>
            <p:ph sz="half" idx="2"/>
          </p:nvPr>
        </p:nvSpPr>
        <p:spPr>
          <a:xfrm>
            <a:off x="6172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B9AC33EC-4673-0243-8FE3-C44EF7AC5059}"/>
              </a:ext>
            </a:extLst>
          </p:cNvPr>
          <p:cNvSpPr>
            <a:spLocks noGrp="1"/>
          </p:cNvSpPr>
          <p:nvPr>
            <p:ph type="dt" sz="half" idx="10"/>
          </p:nvPr>
        </p:nvSpPr>
        <p:spPr/>
        <p:txBody>
          <a:bodyPr/>
          <a:lstStyle/>
          <a:p>
            <a:fld id="{0BA509AA-8250-D14F-A62B-5924521687CC}" type="datetimeFigureOut">
              <a:rPr lang="da-DK" smtClean="0"/>
              <a:t>06-01-2025</a:t>
            </a:fld>
            <a:endParaRPr lang="da-DK"/>
          </a:p>
        </p:txBody>
      </p:sp>
      <p:sp>
        <p:nvSpPr>
          <p:cNvPr id="6" name="Pladsholder til sidefod 5">
            <a:extLst>
              <a:ext uri="{FF2B5EF4-FFF2-40B4-BE49-F238E27FC236}">
                <a16:creationId xmlns:a16="http://schemas.microsoft.com/office/drawing/2014/main" id="{FDF22F52-0DC0-3B4D-8D1E-DCA9A0DCC29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081C668-6436-5746-8668-39A11C1282C3}"/>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1098907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74953D-5DD5-804A-BBDB-38A66C44D3E4}"/>
              </a:ext>
            </a:extLst>
          </p:cNvPr>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a:extLst>
              <a:ext uri="{FF2B5EF4-FFF2-40B4-BE49-F238E27FC236}">
                <a16:creationId xmlns:a16="http://schemas.microsoft.com/office/drawing/2014/main" id="{70032167-F2E0-1B4C-8911-CB21CDE0E5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a:extLst>
              <a:ext uri="{FF2B5EF4-FFF2-40B4-BE49-F238E27FC236}">
                <a16:creationId xmlns:a16="http://schemas.microsoft.com/office/drawing/2014/main" id="{3DD0D2C4-E73E-FE43-B6D3-F28C65D99903}"/>
              </a:ext>
            </a:extLst>
          </p:cNvPr>
          <p:cNvSpPr>
            <a:spLocks noGrp="1"/>
          </p:cNvSpPr>
          <p:nvPr>
            <p:ph sz="half" idx="2"/>
          </p:nvPr>
        </p:nvSpPr>
        <p:spPr>
          <a:xfrm>
            <a:off x="839788" y="2505075"/>
            <a:ext cx="5157787"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B049D71E-3BD9-EA4D-856C-0EAF9EC99C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Pladsholder til indhold 5">
            <a:extLst>
              <a:ext uri="{FF2B5EF4-FFF2-40B4-BE49-F238E27FC236}">
                <a16:creationId xmlns:a16="http://schemas.microsoft.com/office/drawing/2014/main" id="{1D1E4198-DA56-0C40-950E-7D8FC8D18F61}"/>
              </a:ext>
            </a:extLst>
          </p:cNvPr>
          <p:cNvSpPr>
            <a:spLocks noGrp="1"/>
          </p:cNvSpPr>
          <p:nvPr>
            <p:ph sz="quarter" idx="4"/>
          </p:nvPr>
        </p:nvSpPr>
        <p:spPr>
          <a:xfrm>
            <a:off x="6172200" y="2505075"/>
            <a:ext cx="5183188"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746C36A8-5B4C-E14B-8CF5-792A843D1311}"/>
              </a:ext>
            </a:extLst>
          </p:cNvPr>
          <p:cNvSpPr>
            <a:spLocks noGrp="1"/>
          </p:cNvSpPr>
          <p:nvPr>
            <p:ph type="dt" sz="half" idx="10"/>
          </p:nvPr>
        </p:nvSpPr>
        <p:spPr/>
        <p:txBody>
          <a:bodyPr/>
          <a:lstStyle/>
          <a:p>
            <a:fld id="{0BA509AA-8250-D14F-A62B-5924521687CC}" type="datetimeFigureOut">
              <a:rPr lang="da-DK" smtClean="0"/>
              <a:t>06-01-2025</a:t>
            </a:fld>
            <a:endParaRPr lang="da-DK"/>
          </a:p>
        </p:txBody>
      </p:sp>
      <p:sp>
        <p:nvSpPr>
          <p:cNvPr id="8" name="Pladsholder til sidefod 7">
            <a:extLst>
              <a:ext uri="{FF2B5EF4-FFF2-40B4-BE49-F238E27FC236}">
                <a16:creationId xmlns:a16="http://schemas.microsoft.com/office/drawing/2014/main" id="{52810C14-571D-7B48-9572-187B095027B1}"/>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96E3BEF0-BF2F-AC41-8AFE-0B6D01BC6C02}"/>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203604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089416-5C35-DF4D-BA08-3191F710CD5B}"/>
              </a:ext>
            </a:extLst>
          </p:cNvPr>
          <p:cNvSpPr>
            <a:spLocks noGrp="1"/>
          </p:cNvSpPr>
          <p:nvPr>
            <p:ph type="title"/>
          </p:nvPr>
        </p:nvSpPr>
        <p:spPr/>
        <p:txBody>
          <a:bodyPr/>
          <a:lstStyle/>
          <a:p>
            <a:r>
              <a:rPr lang="da-DK"/>
              <a:t>Klik for at redigere i master</a:t>
            </a:r>
          </a:p>
        </p:txBody>
      </p:sp>
      <p:sp>
        <p:nvSpPr>
          <p:cNvPr id="3" name="Pladsholder til dato 2">
            <a:extLst>
              <a:ext uri="{FF2B5EF4-FFF2-40B4-BE49-F238E27FC236}">
                <a16:creationId xmlns:a16="http://schemas.microsoft.com/office/drawing/2014/main" id="{0D4B0B72-7B0A-374B-82C1-115A0C33FCDC}"/>
              </a:ext>
            </a:extLst>
          </p:cNvPr>
          <p:cNvSpPr>
            <a:spLocks noGrp="1"/>
          </p:cNvSpPr>
          <p:nvPr>
            <p:ph type="dt" sz="half" idx="10"/>
          </p:nvPr>
        </p:nvSpPr>
        <p:spPr/>
        <p:txBody>
          <a:bodyPr/>
          <a:lstStyle/>
          <a:p>
            <a:fld id="{0BA509AA-8250-D14F-A62B-5924521687CC}" type="datetimeFigureOut">
              <a:rPr lang="da-DK" smtClean="0"/>
              <a:t>06-01-2025</a:t>
            </a:fld>
            <a:endParaRPr lang="da-DK"/>
          </a:p>
        </p:txBody>
      </p:sp>
      <p:sp>
        <p:nvSpPr>
          <p:cNvPr id="4" name="Pladsholder til sidefod 3">
            <a:extLst>
              <a:ext uri="{FF2B5EF4-FFF2-40B4-BE49-F238E27FC236}">
                <a16:creationId xmlns:a16="http://schemas.microsoft.com/office/drawing/2014/main" id="{E0E8623A-2676-5949-B1B0-3826C11F5D3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88BE856-55A3-8E47-B5D3-A41FB411B4A6}"/>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15801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C52FB27-6869-6748-8CF2-FF7E86456FA2}"/>
              </a:ext>
            </a:extLst>
          </p:cNvPr>
          <p:cNvSpPr>
            <a:spLocks noGrp="1"/>
          </p:cNvSpPr>
          <p:nvPr>
            <p:ph type="dt" sz="half" idx="10"/>
          </p:nvPr>
        </p:nvSpPr>
        <p:spPr/>
        <p:txBody>
          <a:bodyPr/>
          <a:lstStyle/>
          <a:p>
            <a:fld id="{0BA509AA-8250-D14F-A62B-5924521687CC}" type="datetimeFigureOut">
              <a:rPr lang="da-DK" smtClean="0"/>
              <a:t>06-01-2025</a:t>
            </a:fld>
            <a:endParaRPr lang="da-DK"/>
          </a:p>
        </p:txBody>
      </p:sp>
      <p:sp>
        <p:nvSpPr>
          <p:cNvPr id="3" name="Pladsholder til sidefod 2">
            <a:extLst>
              <a:ext uri="{FF2B5EF4-FFF2-40B4-BE49-F238E27FC236}">
                <a16:creationId xmlns:a16="http://schemas.microsoft.com/office/drawing/2014/main" id="{1CB93D2B-7E68-7F4F-966A-01F7F35B9FF6}"/>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6E03767E-6CF9-E645-A495-E5267819D2BB}"/>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3022783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39015B-CDE0-B446-9311-F570AAF90DD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a:extLst>
              <a:ext uri="{FF2B5EF4-FFF2-40B4-BE49-F238E27FC236}">
                <a16:creationId xmlns:a16="http://schemas.microsoft.com/office/drawing/2014/main" id="{B21149D2-7A24-E34B-B113-849CDC0E9D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FE6A9E3-19CD-EB4E-97BA-02816EB811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a:extLst>
              <a:ext uri="{FF2B5EF4-FFF2-40B4-BE49-F238E27FC236}">
                <a16:creationId xmlns:a16="http://schemas.microsoft.com/office/drawing/2014/main" id="{0AB84D8B-377C-AE4D-86B2-CDCB72E0A909}"/>
              </a:ext>
            </a:extLst>
          </p:cNvPr>
          <p:cNvSpPr>
            <a:spLocks noGrp="1"/>
          </p:cNvSpPr>
          <p:nvPr>
            <p:ph type="dt" sz="half" idx="10"/>
          </p:nvPr>
        </p:nvSpPr>
        <p:spPr/>
        <p:txBody>
          <a:bodyPr/>
          <a:lstStyle/>
          <a:p>
            <a:fld id="{0BA509AA-8250-D14F-A62B-5924521687CC}" type="datetimeFigureOut">
              <a:rPr lang="da-DK" smtClean="0"/>
              <a:t>06-01-2025</a:t>
            </a:fld>
            <a:endParaRPr lang="da-DK"/>
          </a:p>
        </p:txBody>
      </p:sp>
      <p:sp>
        <p:nvSpPr>
          <p:cNvPr id="6" name="Pladsholder til sidefod 5">
            <a:extLst>
              <a:ext uri="{FF2B5EF4-FFF2-40B4-BE49-F238E27FC236}">
                <a16:creationId xmlns:a16="http://schemas.microsoft.com/office/drawing/2014/main" id="{67C5D8E1-2874-9D42-92F3-7E5BD0E5D48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6E402A6-F7CD-E748-BAF4-CADF38DBF117}"/>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833249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2453F6-B895-7440-A3FA-27CE9F47761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a:extLst>
              <a:ext uri="{FF2B5EF4-FFF2-40B4-BE49-F238E27FC236}">
                <a16:creationId xmlns:a16="http://schemas.microsoft.com/office/drawing/2014/main" id="{8DFD79EE-6D05-A14E-ADB0-691FD21FE0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93ADBBCD-1679-A344-B1C8-590EF0162B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a:extLst>
              <a:ext uri="{FF2B5EF4-FFF2-40B4-BE49-F238E27FC236}">
                <a16:creationId xmlns:a16="http://schemas.microsoft.com/office/drawing/2014/main" id="{7E1EA6C4-356C-D843-9641-66833F0A8BEA}"/>
              </a:ext>
            </a:extLst>
          </p:cNvPr>
          <p:cNvSpPr>
            <a:spLocks noGrp="1"/>
          </p:cNvSpPr>
          <p:nvPr>
            <p:ph type="dt" sz="half" idx="10"/>
          </p:nvPr>
        </p:nvSpPr>
        <p:spPr/>
        <p:txBody>
          <a:bodyPr/>
          <a:lstStyle/>
          <a:p>
            <a:fld id="{0BA509AA-8250-D14F-A62B-5924521687CC}" type="datetimeFigureOut">
              <a:rPr lang="da-DK" smtClean="0"/>
              <a:t>06-01-2025</a:t>
            </a:fld>
            <a:endParaRPr lang="da-DK"/>
          </a:p>
        </p:txBody>
      </p:sp>
      <p:sp>
        <p:nvSpPr>
          <p:cNvPr id="6" name="Pladsholder til sidefod 5">
            <a:extLst>
              <a:ext uri="{FF2B5EF4-FFF2-40B4-BE49-F238E27FC236}">
                <a16:creationId xmlns:a16="http://schemas.microsoft.com/office/drawing/2014/main" id="{02F12C2D-8930-0C4F-AFEF-DD027FF13C6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D9F3EE8-4733-C442-988B-620E1DE32E4C}"/>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384547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854B6A7-24F9-9D49-95E6-9729DA3444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a:extLst>
              <a:ext uri="{FF2B5EF4-FFF2-40B4-BE49-F238E27FC236}">
                <a16:creationId xmlns:a16="http://schemas.microsoft.com/office/drawing/2014/main" id="{13149558-B215-424B-A59F-5CDAC25B56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6944CEF-B835-6742-8665-34B3DC14F9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A509AA-8250-D14F-A62B-5924521687CC}" type="datetimeFigureOut">
              <a:rPr lang="da-DK" smtClean="0"/>
              <a:t>06-01-2025</a:t>
            </a:fld>
            <a:endParaRPr lang="da-DK"/>
          </a:p>
        </p:txBody>
      </p:sp>
      <p:sp>
        <p:nvSpPr>
          <p:cNvPr id="5" name="Pladsholder til sidefod 4">
            <a:extLst>
              <a:ext uri="{FF2B5EF4-FFF2-40B4-BE49-F238E27FC236}">
                <a16:creationId xmlns:a16="http://schemas.microsoft.com/office/drawing/2014/main" id="{B9D137C4-50BC-9E4E-B42E-DF69BFC0E8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0D1125E8-CDB2-1542-97DC-5C8286075C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705B0-9375-7046-8B08-75E25048A2C2}" type="slidenum">
              <a:rPr lang="da-DK" smtClean="0"/>
              <a:t>‹nr.›</a:t>
            </a:fld>
            <a:endParaRPr lang="da-DK"/>
          </a:p>
        </p:txBody>
      </p:sp>
    </p:spTree>
    <p:extLst>
      <p:ext uri="{BB962C8B-B14F-4D97-AF65-F5344CB8AC3E}">
        <p14:creationId xmlns:p14="http://schemas.microsoft.com/office/powerpoint/2010/main" val="2411703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tiff"/></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atusyd.dk/sites/default/files/2024-12/Ans%C3%B8gningsskema_0.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tiff"/><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0" r="-40000"/>
          </a:stretch>
        </a:blip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F2ABE8C9-9731-0740-AC73-4AE6D9A192B3}"/>
              </a:ext>
            </a:extLst>
          </p:cNvPr>
          <p:cNvSpPr txBox="1"/>
          <p:nvPr/>
        </p:nvSpPr>
        <p:spPr>
          <a:xfrm>
            <a:off x="1781619" y="4308068"/>
            <a:ext cx="8628761" cy="1200329"/>
          </a:xfrm>
          <a:prstGeom prst="rect">
            <a:avLst/>
          </a:prstGeom>
          <a:noFill/>
        </p:spPr>
        <p:txBody>
          <a:bodyPr wrap="square" rtlCol="0">
            <a:spAutoFit/>
          </a:bodyPr>
          <a:lstStyle/>
          <a:p>
            <a:pPr algn="ctr"/>
            <a:r>
              <a:rPr lang="da-DK" sz="3600" b="1" dirty="0">
                <a:solidFill>
                  <a:schemeClr val="bg1"/>
                </a:solidFill>
                <a:latin typeface="Georgia" panose="02040502050405020303" pitchFamily="18" charset="0"/>
              </a:rPr>
              <a:t>Bliv en del af et spændende og sjovt læringsfællesskab</a:t>
            </a:r>
          </a:p>
        </p:txBody>
      </p:sp>
    </p:spTree>
    <p:extLst>
      <p:ext uri="{BB962C8B-B14F-4D97-AF65-F5344CB8AC3E}">
        <p14:creationId xmlns:p14="http://schemas.microsoft.com/office/powerpoint/2010/main" val="1930810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Akademisk videnskabelse</a:t>
            </a:r>
          </a:p>
        </p:txBody>
      </p:sp>
      <p:graphicFrame>
        <p:nvGraphicFramePr>
          <p:cNvPr id="7" name="Tabel 6">
            <a:extLst>
              <a:ext uri="{FF2B5EF4-FFF2-40B4-BE49-F238E27FC236}">
                <a16:creationId xmlns:a16="http://schemas.microsoft.com/office/drawing/2014/main" id="{31E842D4-F09A-0249-BDDC-D60A6ADA5CC2}"/>
              </a:ext>
            </a:extLst>
          </p:cNvPr>
          <p:cNvGraphicFramePr>
            <a:graphicFrameLocks noGrp="1"/>
          </p:cNvGraphicFramePr>
          <p:nvPr>
            <p:extLst>
              <p:ext uri="{D42A27DB-BD31-4B8C-83A1-F6EECF244321}">
                <p14:modId xmlns:p14="http://schemas.microsoft.com/office/powerpoint/2010/main" val="3796123924"/>
              </p:ext>
            </p:extLst>
          </p:nvPr>
        </p:nvGraphicFramePr>
        <p:xfrm>
          <a:off x="474103" y="2257601"/>
          <a:ext cx="11243796" cy="2878618"/>
        </p:xfrm>
        <a:graphic>
          <a:graphicData uri="http://schemas.openxmlformats.org/drawingml/2006/table">
            <a:tbl>
              <a:tblPr firstRow="1" bandRow="1">
                <a:tableStyleId>{F5AB1C69-6EDB-4FF4-983F-18BD219EF322}</a:tableStyleId>
              </a:tblPr>
              <a:tblGrid>
                <a:gridCol w="2535366">
                  <a:extLst>
                    <a:ext uri="{9D8B030D-6E8A-4147-A177-3AD203B41FA5}">
                      <a16:colId xmlns:a16="http://schemas.microsoft.com/office/drawing/2014/main" val="20000"/>
                    </a:ext>
                  </a:extLst>
                </a:gridCol>
                <a:gridCol w="8708430">
                  <a:extLst>
                    <a:ext uri="{9D8B030D-6E8A-4147-A177-3AD203B41FA5}">
                      <a16:colId xmlns:a16="http://schemas.microsoft.com/office/drawing/2014/main" val="20001"/>
                    </a:ext>
                  </a:extLst>
                </a:gridCol>
              </a:tblGrid>
              <a:tr h="772828">
                <a:tc>
                  <a:txBody>
                    <a:bodyPr/>
                    <a:lstStyle/>
                    <a:p>
                      <a:pPr algn="ctr"/>
                      <a:r>
                        <a:rPr lang="da-DK" dirty="0">
                          <a:latin typeface="Georgia" panose="02040502050405020303" pitchFamily="18" charset="0"/>
                        </a:rPr>
                        <a:t>2. semester</a:t>
                      </a:r>
                      <a:endParaRPr lang="da-DK" b="0" i="0" dirty="0">
                        <a:latin typeface="Georgia" panose="02040502050405020303" pitchFamily="18" charset="0"/>
                        <a:ea typeface="Helvetica Neue Thin" charset="0"/>
                        <a:cs typeface="Helvetica Neue Thin" charset="0"/>
                      </a:endParaRPr>
                    </a:p>
                  </a:txBody>
                  <a:tcPr anchor="ct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0"/>
                  </a:ext>
                </a:extLst>
              </a:tr>
              <a:tr h="541908">
                <a:tc>
                  <a:txBody>
                    <a:bodyPr/>
                    <a:lstStyle/>
                    <a:p>
                      <a:pPr algn="ctr"/>
                      <a:r>
                        <a:rPr lang="da-DK" dirty="0">
                          <a:latin typeface="Georgia" panose="02040502050405020303" pitchFamily="18" charset="0"/>
                        </a:rPr>
                        <a:t>Seminar</a:t>
                      </a:r>
                      <a:r>
                        <a:rPr lang="da-DK" baseline="0" dirty="0">
                          <a:latin typeface="Georgia" panose="02040502050405020303" pitchFamily="18" charset="0"/>
                        </a:rPr>
                        <a:t> F1*</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Fordybelsesseminar på </a:t>
                      </a:r>
                      <a:r>
                        <a:rPr lang="da-DK" sz="1400" dirty="0" err="1">
                          <a:latin typeface="Georgia" panose="02040502050405020303" pitchFamily="18" charset="0"/>
                        </a:rPr>
                        <a:t>respektivt</a:t>
                      </a:r>
                      <a:r>
                        <a:rPr lang="da-DK" sz="1400" dirty="0">
                          <a:latin typeface="Georgia" panose="02040502050405020303" pitchFamily="18" charset="0"/>
                        </a:rPr>
                        <a:t> humaniora, teknik, samfunds-, natur- &amp; sundhedsvidenskab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521294">
                <a:tc>
                  <a:txBody>
                    <a:bodyPr/>
                    <a:lstStyle/>
                    <a:p>
                      <a:pPr algn="ctr"/>
                      <a:r>
                        <a:rPr lang="da-DK" dirty="0">
                          <a:latin typeface="Georgia" panose="02040502050405020303" pitchFamily="18" charset="0"/>
                        </a:rPr>
                        <a:t>Seminar</a:t>
                      </a:r>
                      <a:r>
                        <a:rPr lang="da-DK" baseline="0" dirty="0">
                          <a:latin typeface="Georgia" panose="02040502050405020303" pitchFamily="18" charset="0"/>
                        </a:rPr>
                        <a:t> F2*</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Fordybelsesseminar på </a:t>
                      </a:r>
                      <a:r>
                        <a:rPr lang="da-DK" sz="1400" dirty="0" err="1">
                          <a:latin typeface="Georgia" panose="02040502050405020303" pitchFamily="18" charset="0"/>
                        </a:rPr>
                        <a:t>respektivt</a:t>
                      </a:r>
                      <a:r>
                        <a:rPr lang="da-DK" sz="1400" dirty="0">
                          <a:latin typeface="Georgia" panose="02040502050405020303" pitchFamily="18" charset="0"/>
                        </a:rPr>
                        <a:t> humaniora, teknik, samfunds-, natur- &amp; sundhedsvidenskab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521294">
                <a:tc>
                  <a:txBody>
                    <a:bodyPr/>
                    <a:lstStyle/>
                    <a:p>
                      <a:pPr algn="ctr"/>
                      <a:r>
                        <a:rPr lang="da-DK" dirty="0">
                          <a:latin typeface="Georgia" panose="02040502050405020303" pitchFamily="18" charset="0"/>
                        </a:rPr>
                        <a:t>Seminar F3*</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Fordybelsesseminar på </a:t>
                      </a:r>
                      <a:r>
                        <a:rPr lang="da-DK" sz="1400" dirty="0" err="1">
                          <a:latin typeface="Georgia" panose="02040502050405020303" pitchFamily="18" charset="0"/>
                        </a:rPr>
                        <a:t>respektivt</a:t>
                      </a:r>
                      <a:r>
                        <a:rPr lang="da-DK" sz="1400" dirty="0">
                          <a:latin typeface="Georgia" panose="02040502050405020303" pitchFamily="18" charset="0"/>
                        </a:rPr>
                        <a:t> humaniora, teknik, samfunds-, natur- &amp; sundhedsvidenskab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r h="521294">
                <a:tc>
                  <a:txBody>
                    <a:bodyPr/>
                    <a:lstStyle/>
                    <a:p>
                      <a:pPr algn="ctr"/>
                      <a:r>
                        <a:rPr lang="da-DK" dirty="0">
                          <a:latin typeface="Georgia" panose="02040502050405020303" pitchFamily="18" charset="0"/>
                        </a:rPr>
                        <a:t>Seminar G**</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b="0" i="0" dirty="0">
                          <a:latin typeface="Georgia" panose="02040502050405020303" pitchFamily="18" charset="0"/>
                          <a:ea typeface="Helvetica Neue Thin" charset="0"/>
                          <a:cs typeface="Helvetica Neue Thin" charset="0"/>
                        </a:rPr>
                        <a:t>Virksomhedsbesøg</a:t>
                      </a:r>
                    </a:p>
                  </a:txBody>
                  <a:tcPr anchor="ctr"/>
                </a:tc>
                <a:extLst>
                  <a:ext uri="{0D108BD9-81ED-4DB2-BD59-A6C34878D82A}">
                    <a16:rowId xmlns:a16="http://schemas.microsoft.com/office/drawing/2014/main" val="10004"/>
                  </a:ext>
                </a:extLst>
              </a:tr>
            </a:tbl>
          </a:graphicData>
        </a:graphic>
      </p:graphicFrame>
      <p:sp>
        <p:nvSpPr>
          <p:cNvPr id="3" name="Tekstfelt 2">
            <a:extLst>
              <a:ext uri="{FF2B5EF4-FFF2-40B4-BE49-F238E27FC236}">
                <a16:creationId xmlns:a16="http://schemas.microsoft.com/office/drawing/2014/main" id="{328022C7-6003-A044-BADF-6EB1A6F31B0E}"/>
              </a:ext>
            </a:extLst>
          </p:cNvPr>
          <p:cNvSpPr txBox="1"/>
          <p:nvPr/>
        </p:nvSpPr>
        <p:spPr>
          <a:xfrm>
            <a:off x="474102" y="5536276"/>
            <a:ext cx="11243796" cy="738664"/>
          </a:xfrm>
          <a:prstGeom prst="rect">
            <a:avLst/>
          </a:prstGeom>
          <a:noFill/>
        </p:spPr>
        <p:txBody>
          <a:bodyPr wrap="square" rtlCol="0">
            <a:spAutoFit/>
          </a:bodyPr>
          <a:lstStyle/>
          <a:p>
            <a:r>
              <a:rPr lang="da-DK" sz="1200" dirty="0">
                <a:latin typeface="Georgia" panose="02040502050405020303" pitchFamily="18" charset="0"/>
              </a:rPr>
              <a:t>*Du deltager i 3 ud af i alt 10 fordybelsesseminarer</a:t>
            </a:r>
          </a:p>
          <a:p>
            <a:r>
              <a:rPr lang="da-DK" sz="1200" dirty="0">
                <a:latin typeface="Georgia" panose="02040502050405020303" pitchFamily="18" charset="0"/>
              </a:rPr>
              <a:t>** Du deltager i 1 ud af i alt 8 virksomhedsbesøg</a:t>
            </a:r>
          </a:p>
          <a:p>
            <a:endParaRPr lang="da-DK" dirty="0"/>
          </a:p>
        </p:txBody>
      </p:sp>
      <p:pic>
        <p:nvPicPr>
          <p:cNvPr id="2" name="Billede 1">
            <a:extLst>
              <a:ext uri="{FF2B5EF4-FFF2-40B4-BE49-F238E27FC236}">
                <a16:creationId xmlns:a16="http://schemas.microsoft.com/office/drawing/2014/main" id="{553FDD13-38E9-C811-02F6-5187C89F49A8}"/>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1433003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Akademisk formidling og samarbejde</a:t>
            </a:r>
          </a:p>
        </p:txBody>
      </p:sp>
      <p:graphicFrame>
        <p:nvGraphicFramePr>
          <p:cNvPr id="7" name="Tabel 6">
            <a:extLst>
              <a:ext uri="{FF2B5EF4-FFF2-40B4-BE49-F238E27FC236}">
                <a16:creationId xmlns:a16="http://schemas.microsoft.com/office/drawing/2014/main" id="{31E842D4-F09A-0249-BDDC-D60A6ADA5CC2}"/>
              </a:ext>
            </a:extLst>
          </p:cNvPr>
          <p:cNvGraphicFramePr>
            <a:graphicFrameLocks noGrp="1"/>
          </p:cNvGraphicFramePr>
          <p:nvPr>
            <p:extLst>
              <p:ext uri="{D42A27DB-BD31-4B8C-83A1-F6EECF244321}">
                <p14:modId xmlns:p14="http://schemas.microsoft.com/office/powerpoint/2010/main" val="2490719011"/>
              </p:ext>
            </p:extLst>
          </p:nvPr>
        </p:nvGraphicFramePr>
        <p:xfrm>
          <a:off x="1634836" y="2279762"/>
          <a:ext cx="8922327" cy="2864764"/>
        </p:xfrm>
        <a:graphic>
          <a:graphicData uri="http://schemas.openxmlformats.org/drawingml/2006/table">
            <a:tbl>
              <a:tblPr firstRow="1" bandRow="1">
                <a:tableStyleId>{F5AB1C69-6EDB-4FF4-983F-18BD219EF322}</a:tableStyleId>
              </a:tblPr>
              <a:tblGrid>
                <a:gridCol w="2011899">
                  <a:extLst>
                    <a:ext uri="{9D8B030D-6E8A-4147-A177-3AD203B41FA5}">
                      <a16:colId xmlns:a16="http://schemas.microsoft.com/office/drawing/2014/main" val="20000"/>
                    </a:ext>
                  </a:extLst>
                </a:gridCol>
                <a:gridCol w="6910428">
                  <a:extLst>
                    <a:ext uri="{9D8B030D-6E8A-4147-A177-3AD203B41FA5}">
                      <a16:colId xmlns:a16="http://schemas.microsoft.com/office/drawing/2014/main" val="20001"/>
                    </a:ext>
                  </a:extLst>
                </a:gridCol>
              </a:tblGrid>
              <a:tr h="769109">
                <a:tc>
                  <a:txBody>
                    <a:bodyPr/>
                    <a:lstStyle/>
                    <a:p>
                      <a:pPr algn="ctr"/>
                      <a:r>
                        <a:rPr lang="da-DK" dirty="0">
                          <a:latin typeface="Georgia" panose="02040502050405020303" pitchFamily="18" charset="0"/>
                        </a:rPr>
                        <a:t>3. semester</a:t>
                      </a:r>
                      <a:endParaRPr lang="da-DK" b="0" i="0" dirty="0">
                        <a:latin typeface="Georgia" panose="02040502050405020303" pitchFamily="18" charset="0"/>
                        <a:ea typeface="Helvetica Neue Thin" charset="0"/>
                        <a:cs typeface="Helvetica Neue Thin" charset="0"/>
                      </a:endParaRPr>
                    </a:p>
                  </a:txBody>
                  <a:tcPr anchor="ct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0"/>
                  </a:ext>
                </a:extLst>
              </a:tr>
              <a:tr h="539300">
                <a:tc>
                  <a:txBody>
                    <a:bodyPr/>
                    <a:lstStyle/>
                    <a:p>
                      <a:pPr algn="ctr"/>
                      <a:r>
                        <a:rPr lang="da-DK" dirty="0">
                          <a:latin typeface="Georgia" panose="02040502050405020303" pitchFamily="18" charset="0"/>
                        </a:rPr>
                        <a:t>Seminar</a:t>
                      </a:r>
                      <a:r>
                        <a:rPr lang="da-DK" baseline="0" dirty="0">
                          <a:latin typeface="Georgia" panose="02040502050405020303" pitchFamily="18" charset="0"/>
                        </a:rPr>
                        <a:t> H</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Team og samarbejde</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518785">
                <a:tc>
                  <a:txBody>
                    <a:bodyPr/>
                    <a:lstStyle/>
                    <a:p>
                      <a:pPr algn="ctr"/>
                      <a:r>
                        <a:rPr lang="da-DK" dirty="0">
                          <a:latin typeface="Georgia" panose="02040502050405020303" pitchFamily="18" charset="0"/>
                        </a:rPr>
                        <a:t>Seminar</a:t>
                      </a:r>
                      <a:r>
                        <a:rPr lang="da-DK" baseline="0" dirty="0">
                          <a:latin typeface="Georgia" panose="02040502050405020303" pitchFamily="18" charset="0"/>
                        </a:rPr>
                        <a:t> I</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dirty="0">
                          <a:latin typeface="Georgia" panose="02040502050405020303" pitchFamily="18" charset="0"/>
                        </a:rPr>
                        <a:t>Kreativitet &amp; innovation</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518785">
                <a:tc>
                  <a:txBody>
                    <a:bodyPr/>
                    <a:lstStyle/>
                    <a:p>
                      <a:pPr algn="ctr"/>
                      <a:r>
                        <a:rPr lang="da-DK" dirty="0">
                          <a:latin typeface="Georgia" panose="02040502050405020303" pitchFamily="18" charset="0"/>
                        </a:rPr>
                        <a:t>Seminar J</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Citizen Science</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r h="518785">
                <a:tc>
                  <a:txBody>
                    <a:bodyPr/>
                    <a:lstStyle/>
                    <a:p>
                      <a:pPr algn="ctr"/>
                      <a:r>
                        <a:rPr lang="da-DK" dirty="0">
                          <a:latin typeface="Georgia" panose="02040502050405020303" pitchFamily="18" charset="0"/>
                        </a:rPr>
                        <a:t>Seminar K</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Videnskabsformidling</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4"/>
                  </a:ext>
                </a:extLst>
              </a:tr>
            </a:tbl>
          </a:graphicData>
        </a:graphic>
      </p:graphicFrame>
      <p:pic>
        <p:nvPicPr>
          <p:cNvPr id="2" name="Billede 1">
            <a:extLst>
              <a:ext uri="{FF2B5EF4-FFF2-40B4-BE49-F238E27FC236}">
                <a16:creationId xmlns:a16="http://schemas.microsoft.com/office/drawing/2014/main" id="{84A59EC9-E092-3988-622A-9764F19F8D3F}"/>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138071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Akademisk studieliv og karriere</a:t>
            </a:r>
          </a:p>
        </p:txBody>
      </p:sp>
      <p:graphicFrame>
        <p:nvGraphicFramePr>
          <p:cNvPr id="7" name="Tabel 6">
            <a:extLst>
              <a:ext uri="{FF2B5EF4-FFF2-40B4-BE49-F238E27FC236}">
                <a16:creationId xmlns:a16="http://schemas.microsoft.com/office/drawing/2014/main" id="{31E842D4-F09A-0249-BDDC-D60A6ADA5CC2}"/>
              </a:ext>
            </a:extLst>
          </p:cNvPr>
          <p:cNvGraphicFramePr>
            <a:graphicFrameLocks noGrp="1"/>
          </p:cNvGraphicFramePr>
          <p:nvPr>
            <p:extLst>
              <p:ext uri="{D42A27DB-BD31-4B8C-83A1-F6EECF244321}">
                <p14:modId xmlns:p14="http://schemas.microsoft.com/office/powerpoint/2010/main" val="1661585233"/>
              </p:ext>
            </p:extLst>
          </p:nvPr>
        </p:nvGraphicFramePr>
        <p:xfrm>
          <a:off x="1551708" y="2698420"/>
          <a:ext cx="9088582" cy="2668616"/>
        </p:xfrm>
        <a:graphic>
          <a:graphicData uri="http://schemas.openxmlformats.org/drawingml/2006/table">
            <a:tbl>
              <a:tblPr firstRow="1" bandRow="1">
                <a:tableStyleId>{F5AB1C69-6EDB-4FF4-983F-18BD219EF322}</a:tableStyleId>
              </a:tblPr>
              <a:tblGrid>
                <a:gridCol w="2049387">
                  <a:extLst>
                    <a:ext uri="{9D8B030D-6E8A-4147-A177-3AD203B41FA5}">
                      <a16:colId xmlns:a16="http://schemas.microsoft.com/office/drawing/2014/main" val="20000"/>
                    </a:ext>
                  </a:extLst>
                </a:gridCol>
                <a:gridCol w="7039195">
                  <a:extLst>
                    <a:ext uri="{9D8B030D-6E8A-4147-A177-3AD203B41FA5}">
                      <a16:colId xmlns:a16="http://schemas.microsoft.com/office/drawing/2014/main" val="20001"/>
                    </a:ext>
                  </a:extLst>
                </a:gridCol>
              </a:tblGrid>
              <a:tr h="705008">
                <a:tc>
                  <a:txBody>
                    <a:bodyPr/>
                    <a:lstStyle/>
                    <a:p>
                      <a:pPr algn="ctr"/>
                      <a:r>
                        <a:rPr lang="da-DK" dirty="0">
                          <a:latin typeface="Georgia" panose="02040502050405020303" pitchFamily="18" charset="0"/>
                        </a:rPr>
                        <a:t>4. semester</a:t>
                      </a:r>
                      <a:endParaRPr lang="da-DK" b="0" i="0" dirty="0">
                        <a:latin typeface="Georgia" panose="02040502050405020303" pitchFamily="18" charset="0"/>
                        <a:ea typeface="Helvetica Neue Thin" charset="0"/>
                        <a:cs typeface="Helvetica Neue Thin" charset="0"/>
                      </a:endParaRPr>
                    </a:p>
                  </a:txBody>
                  <a:tcPr anchor="ct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0"/>
                  </a:ext>
                </a:extLst>
              </a:tr>
              <a:tr h="494352">
                <a:tc>
                  <a:txBody>
                    <a:bodyPr/>
                    <a:lstStyle/>
                    <a:p>
                      <a:pPr algn="ctr"/>
                      <a:r>
                        <a:rPr lang="da-DK" dirty="0">
                          <a:latin typeface="Georgia" panose="02040502050405020303" pitchFamily="18" charset="0"/>
                        </a:rPr>
                        <a:t>Seminar</a:t>
                      </a:r>
                      <a:r>
                        <a:rPr lang="da-DK" baseline="0" dirty="0">
                          <a:latin typeface="Georgia" panose="02040502050405020303" pitchFamily="18" charset="0"/>
                        </a:rPr>
                        <a:t> L</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Studieliv</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475548">
                <a:tc>
                  <a:txBody>
                    <a:bodyPr/>
                    <a:lstStyle/>
                    <a:p>
                      <a:pPr algn="ctr"/>
                      <a:r>
                        <a:rPr lang="da-DK" dirty="0">
                          <a:latin typeface="Georgia" panose="02040502050405020303" pitchFamily="18" charset="0"/>
                        </a:rPr>
                        <a:t>Seminar</a:t>
                      </a:r>
                      <a:r>
                        <a:rPr lang="da-DK" baseline="0" dirty="0">
                          <a:latin typeface="Georgia" panose="02040502050405020303" pitchFamily="18" charset="0"/>
                        </a:rPr>
                        <a:t> M</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dirty="0">
                          <a:latin typeface="Georgia" panose="02040502050405020303" pitchFamily="18" charset="0"/>
                        </a:rPr>
                        <a:t>Virksomhedsbesøg</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475548">
                <a:tc>
                  <a:txBody>
                    <a:bodyPr/>
                    <a:lstStyle/>
                    <a:p>
                      <a:pPr algn="ctr"/>
                      <a:r>
                        <a:rPr lang="da-DK" dirty="0">
                          <a:latin typeface="Georgia" panose="02040502050405020303" pitchFamily="18" charset="0"/>
                        </a:rPr>
                        <a:t>Seminar N</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Akademisk skrivning</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r h="475548">
                <a:tc>
                  <a:txBody>
                    <a:bodyPr/>
                    <a:lstStyle/>
                    <a:p>
                      <a:pPr algn="ctr"/>
                      <a:r>
                        <a:rPr lang="da-DK" dirty="0">
                          <a:latin typeface="Georgia" panose="02040502050405020303" pitchFamily="18" charset="0"/>
                        </a:rPr>
                        <a:t>Seminar O</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latin typeface="Georgia" panose="02040502050405020303" pitchFamily="18" charset="0"/>
                        </a:rPr>
                        <a:t>Akademisk præsentation</a:t>
                      </a:r>
                    </a:p>
                    <a:p>
                      <a:pPr algn="l"/>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4"/>
                  </a:ext>
                </a:extLst>
              </a:tr>
            </a:tbl>
          </a:graphicData>
        </a:graphic>
      </p:graphicFrame>
      <p:pic>
        <p:nvPicPr>
          <p:cNvPr id="2" name="Billede 1">
            <a:extLst>
              <a:ext uri="{FF2B5EF4-FFF2-40B4-BE49-F238E27FC236}">
                <a16:creationId xmlns:a16="http://schemas.microsoft.com/office/drawing/2014/main" id="{C0F06203-BBC3-EBDB-6951-E7143AFB621B}"/>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4148945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Valgfri aktiviteter</a:t>
            </a:r>
          </a:p>
        </p:txBody>
      </p:sp>
      <p:sp>
        <p:nvSpPr>
          <p:cNvPr id="2" name="Rektangel 1">
            <a:extLst>
              <a:ext uri="{FF2B5EF4-FFF2-40B4-BE49-F238E27FC236}">
                <a16:creationId xmlns:a16="http://schemas.microsoft.com/office/drawing/2014/main" id="{41B75935-C959-0144-80BF-19DF65DC43C9}"/>
              </a:ext>
            </a:extLst>
          </p:cNvPr>
          <p:cNvSpPr/>
          <p:nvPr/>
        </p:nvSpPr>
        <p:spPr>
          <a:xfrm>
            <a:off x="474102" y="1809158"/>
            <a:ext cx="11243796" cy="3885231"/>
          </a:xfrm>
          <a:prstGeom prst="rect">
            <a:avLst/>
          </a:prstGeom>
        </p:spPr>
        <p:txBody>
          <a:bodyPr wrap="square">
            <a:spAutoFit/>
          </a:bodyPr>
          <a:lstStyle/>
          <a:p>
            <a:pPr marL="285750" indent="-285750">
              <a:lnSpc>
                <a:spcPct val="200000"/>
              </a:lnSpc>
              <a:buFont typeface="Arial" panose="020B0604020202020204" pitchFamily="34" charset="0"/>
              <a:buChar char="•"/>
            </a:pPr>
            <a:r>
              <a:rPr lang="da-DK" dirty="0">
                <a:latin typeface="Georgia" panose="02040502050405020303" pitchFamily="18" charset="0"/>
                <a:cs typeface="Calibri"/>
              </a:rPr>
              <a:t>Faglige workshops med forskere og erhvervsfolk indenfor alle fagretninger</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Teater- og museumsbesøg</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Kulturarrangementer</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Virksomhedsbesøg</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International Camp – </a:t>
            </a:r>
            <a:r>
              <a:rPr lang="da-DK" dirty="0">
                <a:latin typeface="Georgia" panose="02040502050405020303" pitchFamily="18" charset="0"/>
              </a:rPr>
              <a:t>udenlandske universitetsbesøg</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London International Model United Nations – Europas største FN-simulering på universitetsniveau</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Og meget mere…</a:t>
            </a:r>
          </a:p>
        </p:txBody>
      </p:sp>
      <p:pic>
        <p:nvPicPr>
          <p:cNvPr id="3" name="Billede 2">
            <a:extLst>
              <a:ext uri="{FF2B5EF4-FFF2-40B4-BE49-F238E27FC236}">
                <a16:creationId xmlns:a16="http://schemas.microsoft.com/office/drawing/2014/main" id="{FD059750-D8F9-C35D-AC0E-A11F2AA3F4CA}"/>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2748791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a:t>
            </a:r>
          </a:p>
        </p:txBody>
      </p:sp>
      <p:pic>
        <p:nvPicPr>
          <p:cNvPr id="7" name="Billede 6">
            <a:extLst>
              <a:ext uri="{FF2B5EF4-FFF2-40B4-BE49-F238E27FC236}">
                <a16:creationId xmlns:a16="http://schemas.microsoft.com/office/drawing/2014/main" id="{05D58E0C-5286-DE4C-89E3-44D987E45C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439949"/>
            <a:ext cx="12192001" cy="5185511"/>
          </a:xfrm>
          <a:prstGeom prst="rect">
            <a:avLst/>
          </a:prstGeom>
        </p:spPr>
      </p:pic>
      <p:sp>
        <p:nvSpPr>
          <p:cNvPr id="13" name="Google Shape;137;p18">
            <a:extLst>
              <a:ext uri="{FF2B5EF4-FFF2-40B4-BE49-F238E27FC236}">
                <a16:creationId xmlns:a16="http://schemas.microsoft.com/office/drawing/2014/main" id="{8BE3B120-F98D-9B49-83C7-5ECA57832B97}"/>
              </a:ext>
            </a:extLst>
          </p:cNvPr>
          <p:cNvSpPr/>
          <p:nvPr/>
        </p:nvSpPr>
        <p:spPr>
          <a:xfrm>
            <a:off x="230952" y="4334546"/>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1" name="Google Shape;127;p17">
            <a:extLst>
              <a:ext uri="{FF2B5EF4-FFF2-40B4-BE49-F238E27FC236}">
                <a16:creationId xmlns:a16="http://schemas.microsoft.com/office/drawing/2014/main" id="{0CAD2B4F-342A-0D42-A96B-107856CABDAD}"/>
              </a:ext>
            </a:extLst>
          </p:cNvPr>
          <p:cNvSpPr txBox="1"/>
          <p:nvPr/>
        </p:nvSpPr>
        <p:spPr>
          <a:xfrm>
            <a:off x="332510" y="4481577"/>
            <a:ext cx="4222447" cy="1899869"/>
          </a:xfrm>
          <a:prstGeom prst="rect">
            <a:avLst/>
          </a:prstGeom>
          <a:noFill/>
          <a:ln>
            <a:noFill/>
          </a:ln>
        </p:spPr>
        <p:txBody>
          <a:bodyPr spcFirstLastPara="1" wrap="square" lIns="91425" tIns="45700" rIns="91425" bIns="45700" anchor="t" anchorCtr="0">
            <a:noAutofit/>
          </a:bodyPr>
          <a:lstStyle/>
          <a:p>
            <a:r>
              <a:rPr lang="da-DK" sz="1600" b="1" dirty="0">
                <a:solidFill>
                  <a:schemeClr val="lt1"/>
                </a:solidFill>
                <a:latin typeface="Georgia" panose="02040502050405020303" pitchFamily="18" charset="0"/>
                <a:ea typeface="Georgia"/>
                <a:cs typeface="Georgia"/>
                <a:sym typeface="Georgia"/>
              </a:rPr>
              <a:t>Akademisk dannelse </a:t>
            </a:r>
            <a:endParaRPr sz="1600" dirty="0">
              <a:latin typeface="Georgia" panose="02040502050405020303" pitchFamily="18" charset="0"/>
            </a:endParaRPr>
          </a:p>
          <a:p>
            <a:endParaRPr sz="1600" dirty="0">
              <a:solidFill>
                <a:schemeClr val="lt1"/>
              </a:solidFill>
              <a:latin typeface="Georgia" panose="02040502050405020303" pitchFamily="18" charset="0"/>
              <a:ea typeface="Geo"/>
              <a:cs typeface="Geo"/>
              <a:sym typeface="Geo"/>
            </a:endParaRPr>
          </a:p>
          <a:p>
            <a:r>
              <a:rPr lang="da-DK" sz="1600" dirty="0">
                <a:solidFill>
                  <a:schemeClr val="lt1"/>
                </a:solidFill>
                <a:latin typeface="Georgia" panose="02040502050405020303" pitchFamily="18" charset="0"/>
                <a:ea typeface="Geo"/>
                <a:cs typeface="Geo"/>
                <a:sym typeface="Geo"/>
              </a:rPr>
              <a:t>- så du får overblik over videnskabens forskellige felter, discipliner, videnstilgange og fakultære opdelinger og kan begå dig  i forskellige akademiske sammenhænge.</a:t>
            </a: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2A7DAEB3-6F5F-24FA-9283-727922142013}"/>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555947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a:t>
            </a:r>
          </a:p>
        </p:txBody>
      </p:sp>
      <p:pic>
        <p:nvPicPr>
          <p:cNvPr id="7" name="Billede 6">
            <a:extLst>
              <a:ext uri="{FF2B5EF4-FFF2-40B4-BE49-F238E27FC236}">
                <a16:creationId xmlns:a16="http://schemas.microsoft.com/office/drawing/2014/main" id="{4C97E044-9A2F-9E43-B395-A9A4EC0DF6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439994"/>
            <a:ext cx="12192000" cy="5185465"/>
          </a:xfrm>
          <a:prstGeom prst="rect">
            <a:avLst/>
          </a:prstGeom>
        </p:spPr>
      </p:pic>
      <p:sp>
        <p:nvSpPr>
          <p:cNvPr id="8" name="Google Shape;137;p18">
            <a:extLst>
              <a:ext uri="{FF2B5EF4-FFF2-40B4-BE49-F238E27FC236}">
                <a16:creationId xmlns:a16="http://schemas.microsoft.com/office/drawing/2014/main" id="{00C63513-F38A-2D49-9B38-E530DB88EAAD}"/>
              </a:ext>
            </a:extLst>
          </p:cNvPr>
          <p:cNvSpPr/>
          <p:nvPr/>
        </p:nvSpPr>
        <p:spPr>
          <a:xfrm>
            <a:off x="234139"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1" name="Google Shape;138;p18">
            <a:extLst>
              <a:ext uri="{FF2B5EF4-FFF2-40B4-BE49-F238E27FC236}">
                <a16:creationId xmlns:a16="http://schemas.microsoft.com/office/drawing/2014/main" id="{BF30240F-1DD8-9040-A7CF-3ECFB2251757}"/>
              </a:ext>
            </a:extLst>
          </p:cNvPr>
          <p:cNvSpPr txBox="1"/>
          <p:nvPr/>
        </p:nvSpPr>
        <p:spPr>
          <a:xfrm>
            <a:off x="358981" y="4437473"/>
            <a:ext cx="4074319" cy="16871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a-DK" sz="1600" b="1" dirty="0">
                <a:solidFill>
                  <a:schemeClr val="lt1"/>
                </a:solidFill>
                <a:latin typeface="Georgia" panose="02040502050405020303" pitchFamily="18" charset="0"/>
                <a:ea typeface="Georgia"/>
                <a:cs typeface="Georgia"/>
                <a:sym typeface="Georgia"/>
              </a:rPr>
              <a:t>Personlig dannelse </a:t>
            </a:r>
            <a:endParaRPr sz="1600" dirty="0">
              <a:latin typeface="Georgia" panose="02040502050405020303" pitchFamily="18" charset="0"/>
            </a:endParaRPr>
          </a:p>
          <a:p>
            <a:pPr marL="0" marR="0" lvl="0" indent="0" algn="l" rtl="0">
              <a:spcBef>
                <a:spcPts val="0"/>
              </a:spcBef>
              <a:spcAft>
                <a:spcPts val="0"/>
              </a:spcAft>
              <a:buNone/>
            </a:pPr>
            <a:endParaRPr sz="1600" dirty="0">
              <a:solidFill>
                <a:schemeClr val="lt1"/>
              </a:solidFill>
              <a:latin typeface="Georgia" panose="02040502050405020303" pitchFamily="18" charset="0"/>
              <a:ea typeface="Geo"/>
              <a:cs typeface="Geo"/>
              <a:sym typeface="Geo"/>
            </a:endParaRPr>
          </a:p>
          <a:p>
            <a:pPr marL="0" marR="0" lvl="0" indent="0" algn="l" rtl="0">
              <a:spcBef>
                <a:spcPts val="0"/>
              </a:spcBef>
              <a:spcAft>
                <a:spcPts val="0"/>
              </a:spcAft>
              <a:buNone/>
            </a:pPr>
            <a:r>
              <a:rPr lang="da-DK" sz="1600" dirty="0">
                <a:solidFill>
                  <a:schemeClr val="lt1"/>
                </a:solidFill>
                <a:latin typeface="Georgia" panose="02040502050405020303" pitchFamily="18" charset="0"/>
                <a:ea typeface="Geo"/>
                <a:cs typeface="Geo"/>
                <a:sym typeface="Geo"/>
              </a:rPr>
              <a:t>- så du får tillid og kendskab til din lyst til viden og ved, hvad du skal gøre for at motivere og udfordre både dig selv og andre. </a:t>
            </a: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6841A6C8-EFA5-E28D-A936-31BB20021EEE}"/>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530891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241B490F-633A-804C-8CF9-CABE1443FD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18443"/>
            <a:ext cx="12192000" cy="6667018"/>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 </a:t>
            </a:r>
          </a:p>
        </p:txBody>
      </p:sp>
      <p:sp>
        <p:nvSpPr>
          <p:cNvPr id="8" name="Google Shape;137;p18">
            <a:extLst>
              <a:ext uri="{FF2B5EF4-FFF2-40B4-BE49-F238E27FC236}">
                <a16:creationId xmlns:a16="http://schemas.microsoft.com/office/drawing/2014/main" id="{BAC5BD5E-50AA-9D4D-8C95-30113DBD523D}"/>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49;p19">
            <a:extLst>
              <a:ext uri="{FF2B5EF4-FFF2-40B4-BE49-F238E27FC236}">
                <a16:creationId xmlns:a16="http://schemas.microsoft.com/office/drawing/2014/main" id="{4E9B3CEE-A52C-954A-B0B8-D747C1A8EB01}"/>
              </a:ext>
            </a:extLst>
          </p:cNvPr>
          <p:cNvSpPr txBox="1"/>
          <p:nvPr/>
        </p:nvSpPr>
        <p:spPr>
          <a:xfrm>
            <a:off x="349706" y="4472190"/>
            <a:ext cx="4069894" cy="18047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a-DK" sz="1600" b="1" dirty="0">
                <a:solidFill>
                  <a:schemeClr val="lt1"/>
                </a:solidFill>
                <a:latin typeface="Georgia" panose="02040502050405020303" pitchFamily="18" charset="0"/>
                <a:ea typeface="Georgia"/>
                <a:cs typeface="Georgia"/>
                <a:sym typeface="Georgia"/>
              </a:rPr>
              <a:t>Studiekompetencer</a:t>
            </a:r>
            <a:endParaRPr sz="1600" b="1" dirty="0">
              <a:solidFill>
                <a:schemeClr val="lt1"/>
              </a:solidFill>
              <a:latin typeface="Georgia" panose="02040502050405020303" pitchFamily="18" charset="0"/>
              <a:ea typeface="Georgia"/>
              <a:cs typeface="Georgia"/>
              <a:sym typeface="Georgia"/>
            </a:endParaRPr>
          </a:p>
          <a:p>
            <a:pPr marL="0" marR="0" lvl="0" indent="0" algn="l" rtl="0">
              <a:spcBef>
                <a:spcPts val="0"/>
              </a:spcBef>
              <a:spcAft>
                <a:spcPts val="0"/>
              </a:spcAft>
              <a:buNone/>
            </a:pPr>
            <a:endParaRPr sz="1600" dirty="0">
              <a:solidFill>
                <a:schemeClr val="lt1"/>
              </a:solidFill>
              <a:latin typeface="Georgia" panose="02040502050405020303" pitchFamily="18" charset="0"/>
              <a:ea typeface="Geo"/>
              <a:cs typeface="Geo"/>
              <a:sym typeface="Geo"/>
            </a:endParaRPr>
          </a:p>
          <a:p>
            <a:pPr marL="0" marR="0" lvl="0" indent="0" algn="l" rtl="0">
              <a:spcBef>
                <a:spcPts val="0"/>
              </a:spcBef>
              <a:spcAft>
                <a:spcPts val="0"/>
              </a:spcAft>
              <a:buNone/>
            </a:pPr>
            <a:r>
              <a:rPr lang="da-DK" sz="1600" dirty="0">
                <a:solidFill>
                  <a:schemeClr val="lt1"/>
                </a:solidFill>
                <a:latin typeface="Georgia" panose="02040502050405020303" pitchFamily="18" charset="0"/>
                <a:ea typeface="Geo"/>
                <a:cs typeface="Geo"/>
                <a:sym typeface="Geo"/>
              </a:rPr>
              <a:t>- så du er parat til at tage favntag med et liv som studerende på en lang (eller mellemlang) videregående uddannelse, som tager afsæt i analytisk videnskabelse. </a:t>
            </a: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F484A346-2DA6-E652-36BC-6A86EDFBFAE1}"/>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2798207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5C75AF96-29CF-BB42-A99A-CF02EB05DCD8}"/>
              </a:ext>
            </a:extLst>
          </p:cNvPr>
          <p:cNvPicPr>
            <a:picLocks noChangeAspect="1"/>
          </p:cNvPicPr>
          <p:nvPr/>
        </p:nvPicPr>
        <p:blipFill>
          <a:blip r:embed="rId3"/>
          <a:stretch>
            <a:fillRect/>
          </a:stretch>
        </p:blipFill>
        <p:spPr>
          <a:xfrm>
            <a:off x="-1" y="30696"/>
            <a:ext cx="12192001" cy="6594764"/>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71;p21">
            <a:extLst>
              <a:ext uri="{FF2B5EF4-FFF2-40B4-BE49-F238E27FC236}">
                <a16:creationId xmlns:a16="http://schemas.microsoft.com/office/drawing/2014/main" id="{E436514C-84F0-4B49-BFB5-5ECF5985EF83}"/>
              </a:ext>
            </a:extLst>
          </p:cNvPr>
          <p:cNvSpPr txBox="1"/>
          <p:nvPr/>
        </p:nvSpPr>
        <p:spPr>
          <a:xfrm>
            <a:off x="458029" y="4507223"/>
            <a:ext cx="3848516" cy="17697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a-DK" sz="1600" b="1" dirty="0">
                <a:solidFill>
                  <a:schemeClr val="lt1"/>
                </a:solidFill>
                <a:latin typeface="Georgia" panose="02040502050405020303" pitchFamily="18" charset="0"/>
                <a:ea typeface="Georgia"/>
                <a:cs typeface="Georgia"/>
                <a:sym typeface="Georgia"/>
              </a:rPr>
              <a:t>Studie- og karriereafklaring</a:t>
            </a:r>
            <a:endParaRPr sz="1600" dirty="0">
              <a:latin typeface="Georgia" panose="02040502050405020303" pitchFamily="18" charset="0"/>
            </a:endParaRPr>
          </a:p>
          <a:p>
            <a:pPr marL="0" marR="0" lvl="0" indent="0" algn="l" rtl="0">
              <a:spcBef>
                <a:spcPts val="0"/>
              </a:spcBef>
              <a:spcAft>
                <a:spcPts val="0"/>
              </a:spcAft>
              <a:buNone/>
            </a:pPr>
            <a:endParaRPr sz="1600" dirty="0">
              <a:solidFill>
                <a:schemeClr val="lt1"/>
              </a:solidFill>
              <a:latin typeface="Georgia" panose="02040502050405020303" pitchFamily="18" charset="0"/>
              <a:ea typeface="Geo"/>
              <a:cs typeface="Geo"/>
              <a:sym typeface="Geo"/>
            </a:endParaRPr>
          </a:p>
          <a:p>
            <a:pPr marL="0" marR="0" lvl="0" indent="0" algn="l" rtl="0">
              <a:spcBef>
                <a:spcPts val="0"/>
              </a:spcBef>
              <a:spcAft>
                <a:spcPts val="0"/>
              </a:spcAft>
              <a:buNone/>
            </a:pPr>
            <a:r>
              <a:rPr lang="da-DK" sz="1600" dirty="0">
                <a:solidFill>
                  <a:schemeClr val="lt1"/>
                </a:solidFill>
                <a:latin typeface="Georgia" panose="02040502050405020303" pitchFamily="18" charset="0"/>
                <a:ea typeface="Geo"/>
                <a:cs typeface="Geo"/>
                <a:sym typeface="Geo"/>
              </a:rPr>
              <a:t>- så du ved, inden for hvilket felt du har så mange kræfter, at selv ikke den stejleste bakke presser dig ned fra den store klinge.</a:t>
            </a: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7613D681-AED6-E102-11B3-23CF70E4005F}"/>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526771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22DA2B56-4B42-EC44-9BEF-8FF9FA33D0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439995"/>
            <a:ext cx="12192001" cy="5356697"/>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a:t>
            </a:r>
          </a:p>
        </p:txBody>
      </p:sp>
      <p:sp>
        <p:nvSpPr>
          <p:cNvPr id="8" name="Google Shape;137;p18">
            <a:extLst>
              <a:ext uri="{FF2B5EF4-FFF2-40B4-BE49-F238E27FC236}">
                <a16:creationId xmlns:a16="http://schemas.microsoft.com/office/drawing/2014/main" id="{56ABD830-3930-AA49-BE35-C59BC43D2C83}"/>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60;p20">
            <a:extLst>
              <a:ext uri="{FF2B5EF4-FFF2-40B4-BE49-F238E27FC236}">
                <a16:creationId xmlns:a16="http://schemas.microsoft.com/office/drawing/2014/main" id="{AC9C97F5-9D0C-9646-9300-6FEE8CDFF272}"/>
              </a:ext>
            </a:extLst>
          </p:cNvPr>
          <p:cNvSpPr txBox="1"/>
          <p:nvPr/>
        </p:nvSpPr>
        <p:spPr>
          <a:xfrm>
            <a:off x="363560" y="4488368"/>
            <a:ext cx="3917495" cy="17885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a-DK" sz="1600" b="1" dirty="0">
                <a:solidFill>
                  <a:schemeClr val="lt1"/>
                </a:solidFill>
                <a:latin typeface="Georgia" panose="02040502050405020303" pitchFamily="18" charset="0"/>
                <a:ea typeface="Georgia"/>
                <a:cs typeface="Georgia"/>
                <a:sym typeface="Georgia"/>
              </a:rPr>
              <a:t>Innovative og kreative kompetencer</a:t>
            </a:r>
            <a:endParaRPr sz="1600" dirty="0">
              <a:latin typeface="Georgia" panose="02040502050405020303" pitchFamily="18" charset="0"/>
            </a:endParaRPr>
          </a:p>
          <a:p>
            <a:pPr marL="0" marR="0" lvl="0" indent="0" algn="l" rtl="0">
              <a:spcBef>
                <a:spcPts val="0"/>
              </a:spcBef>
              <a:spcAft>
                <a:spcPts val="0"/>
              </a:spcAft>
              <a:buNone/>
            </a:pPr>
            <a:endParaRPr sz="1600" dirty="0">
              <a:solidFill>
                <a:schemeClr val="lt1"/>
              </a:solidFill>
              <a:latin typeface="Georgia" panose="02040502050405020303" pitchFamily="18" charset="0"/>
              <a:ea typeface="Geo"/>
              <a:cs typeface="Geo"/>
              <a:sym typeface="Geo"/>
            </a:endParaRPr>
          </a:p>
          <a:p>
            <a:pPr marL="0" marR="0" lvl="0" indent="0" algn="l" rtl="0">
              <a:spcBef>
                <a:spcPts val="0"/>
              </a:spcBef>
              <a:spcAft>
                <a:spcPts val="0"/>
              </a:spcAft>
              <a:buNone/>
            </a:pPr>
            <a:r>
              <a:rPr lang="da-DK" sz="1600" dirty="0">
                <a:solidFill>
                  <a:schemeClr val="lt1"/>
                </a:solidFill>
                <a:latin typeface="Georgia" panose="02040502050405020303" pitchFamily="18" charset="0"/>
                <a:ea typeface="Geo"/>
                <a:cs typeface="Geo"/>
                <a:sym typeface="Geo"/>
              </a:rPr>
              <a:t>- så du kan omsætte din viden til konkrete løsninger og dermed være med til at skabe forandring og værdi for dig selv og andre. </a:t>
            </a:r>
            <a:endParaRPr sz="1600" dirty="0">
              <a:latin typeface="Georgia" panose="02040502050405020303" pitchFamily="18" charset="0"/>
            </a:endParaRPr>
          </a:p>
        </p:txBody>
      </p:sp>
      <p:pic>
        <p:nvPicPr>
          <p:cNvPr id="3" name="Billede 2">
            <a:extLst>
              <a:ext uri="{FF2B5EF4-FFF2-40B4-BE49-F238E27FC236}">
                <a16:creationId xmlns:a16="http://schemas.microsoft.com/office/drawing/2014/main" id="{C0D1CA99-3005-C02C-A18B-BB6E2D5946AD}"/>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3197603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4678C088-6901-BD48-86B3-D0CA1A510B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39995"/>
            <a:ext cx="12192001" cy="5185465"/>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Det sociale liv på ATU | Syd</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660634"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71;p21">
            <a:extLst>
              <a:ext uri="{FF2B5EF4-FFF2-40B4-BE49-F238E27FC236}">
                <a16:creationId xmlns:a16="http://schemas.microsoft.com/office/drawing/2014/main" id="{E436514C-84F0-4B49-BFB5-5ECF5985EF83}"/>
              </a:ext>
            </a:extLst>
          </p:cNvPr>
          <p:cNvSpPr txBox="1"/>
          <p:nvPr/>
        </p:nvSpPr>
        <p:spPr>
          <a:xfrm>
            <a:off x="474101" y="4458441"/>
            <a:ext cx="4246179" cy="1769732"/>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Netværk af ligesindede</a:t>
            </a:r>
          </a:p>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Læring i Fællesskab | Fællesskab i læring</a:t>
            </a:r>
          </a:p>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Nye venskaber</a:t>
            </a:r>
          </a:p>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Summer Camp</a:t>
            </a:r>
          </a:p>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Internationale Camps</a:t>
            </a:r>
          </a:p>
          <a:p>
            <a:pPr marR="0" lvl="0" algn="l" rtl="0">
              <a:lnSpc>
                <a:spcPct val="150000"/>
              </a:lnSpc>
              <a:spcBef>
                <a:spcPts val="0"/>
              </a:spcBef>
              <a:spcAft>
                <a:spcPts val="0"/>
              </a:spcAft>
            </a:pP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AB8C78BE-59D9-56D4-D5A0-907871152A30}"/>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3593021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er ATU | Syd?</a:t>
            </a:r>
          </a:p>
        </p:txBody>
      </p:sp>
      <p:pic>
        <p:nvPicPr>
          <p:cNvPr id="12" name="Billede 11">
            <a:extLst>
              <a:ext uri="{FF2B5EF4-FFF2-40B4-BE49-F238E27FC236}">
                <a16:creationId xmlns:a16="http://schemas.microsoft.com/office/drawing/2014/main" id="{5BB91405-5CDD-AE42-BEBE-A83CE929410E}"/>
              </a:ext>
            </a:extLst>
          </p:cNvPr>
          <p:cNvPicPr>
            <a:picLocks noChangeAspect="1"/>
          </p:cNvPicPr>
          <p:nvPr/>
        </p:nvPicPr>
        <p:blipFill>
          <a:blip r:embed="rId4"/>
          <a:srcRect/>
          <a:stretch/>
        </p:blipFill>
        <p:spPr>
          <a:xfrm>
            <a:off x="10789636" y="255866"/>
            <a:ext cx="928262" cy="928262"/>
          </a:xfrm>
          <a:prstGeom prst="rect">
            <a:avLst/>
          </a:prstGeom>
        </p:spPr>
      </p:pic>
      <p:sp>
        <p:nvSpPr>
          <p:cNvPr id="2" name="Tekstfelt 1">
            <a:extLst>
              <a:ext uri="{FF2B5EF4-FFF2-40B4-BE49-F238E27FC236}">
                <a16:creationId xmlns:a16="http://schemas.microsoft.com/office/drawing/2014/main" id="{89FA5245-1320-F743-B99A-49AF191E3989}"/>
              </a:ext>
            </a:extLst>
          </p:cNvPr>
          <p:cNvSpPr txBox="1"/>
          <p:nvPr/>
        </p:nvSpPr>
        <p:spPr>
          <a:xfrm>
            <a:off x="709636" y="2136338"/>
            <a:ext cx="10080000" cy="2585323"/>
          </a:xfrm>
          <a:prstGeom prst="rect">
            <a:avLst/>
          </a:prstGeom>
          <a:noFill/>
        </p:spPr>
        <p:txBody>
          <a:bodyPr wrap="square" rtlCol="0">
            <a:spAutoFit/>
          </a:bodyPr>
          <a:lstStyle/>
          <a:p>
            <a:pPr marL="742950" lvl="1" indent="-285750">
              <a:buFont typeface="Arial" panose="020B0604020202020204" pitchFamily="34" charset="0"/>
              <a:buChar char="•"/>
            </a:pPr>
            <a:r>
              <a:rPr lang="da-DK" dirty="0">
                <a:latin typeface="Georgia" panose="02040502050405020303" pitchFamily="18" charset="0"/>
              </a:rPr>
              <a:t>Et 2-årigt læringsfællesskab, som fagligt dygtige og motiverede elever fra gymnasiet kan deltage i fra midten af 1.g til midten af 3. g.</a:t>
            </a:r>
          </a:p>
          <a:p>
            <a:pPr marL="742950" lvl="1" indent="-285750">
              <a:buFont typeface="Arial" panose="020B0604020202020204" pitchFamily="34" charset="0"/>
              <a:buChar char="•"/>
            </a:pPr>
            <a:endParaRPr lang="da-DK" dirty="0">
              <a:latin typeface="Georgia" panose="02040502050405020303" pitchFamily="18" charset="0"/>
            </a:endParaRPr>
          </a:p>
          <a:p>
            <a:pPr marL="742950" lvl="1" indent="-285750">
              <a:buFont typeface="Arial" panose="020B0604020202020204" pitchFamily="34" charset="0"/>
              <a:buChar char="•"/>
            </a:pPr>
            <a:r>
              <a:rPr lang="da-DK" dirty="0">
                <a:latin typeface="Georgia" panose="02040502050405020303" pitchFamily="18" charset="0"/>
              </a:rPr>
              <a:t>Et akademisk bredt program med aktiviteter, der handler om både humaniora, business, teknik samt natur-, sund- og samfundsvidenskab.</a:t>
            </a:r>
          </a:p>
          <a:p>
            <a:pPr lvl="1"/>
            <a:endParaRPr lang="da-DK" dirty="0">
              <a:latin typeface="Georgia" panose="02040502050405020303" pitchFamily="18" charset="0"/>
            </a:endParaRPr>
          </a:p>
          <a:p>
            <a:pPr marL="742950" lvl="1" indent="-285750">
              <a:buFont typeface="Arial" panose="020B0604020202020204" pitchFamily="34" charset="0"/>
              <a:buChar char="•"/>
            </a:pPr>
            <a:r>
              <a:rPr lang="da-DK" dirty="0">
                <a:latin typeface="Georgia" panose="02040502050405020303" pitchFamily="18" charset="0"/>
              </a:rPr>
              <a:t>Eksklusive forelæsninger, workshops, universitetsbesøg og erhvervsbesøg på et højere niveau end gymnasiet.</a:t>
            </a:r>
          </a:p>
          <a:p>
            <a:pPr lvl="1"/>
            <a:endParaRPr lang="da-DK" dirty="0">
              <a:latin typeface="Georgia" panose="02040502050405020303" pitchFamily="18" charset="0"/>
            </a:endParaRPr>
          </a:p>
        </p:txBody>
      </p:sp>
    </p:spTree>
    <p:extLst>
      <p:ext uri="{BB962C8B-B14F-4D97-AF65-F5344CB8AC3E}">
        <p14:creationId xmlns:p14="http://schemas.microsoft.com/office/powerpoint/2010/main" val="3366140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En ATU-ansøger er:</a:t>
            </a:r>
          </a:p>
        </p:txBody>
      </p:sp>
      <p:sp>
        <p:nvSpPr>
          <p:cNvPr id="7" name="Rektangel 6">
            <a:extLst>
              <a:ext uri="{FF2B5EF4-FFF2-40B4-BE49-F238E27FC236}">
                <a16:creationId xmlns:a16="http://schemas.microsoft.com/office/drawing/2014/main" id="{A9BF4F5F-6CB4-3645-BD7B-2B3BB91CA303}"/>
              </a:ext>
            </a:extLst>
          </p:cNvPr>
          <p:cNvSpPr/>
          <p:nvPr/>
        </p:nvSpPr>
        <p:spPr>
          <a:xfrm>
            <a:off x="659761" y="1809158"/>
            <a:ext cx="10872476" cy="4801314"/>
          </a:xfrm>
          <a:prstGeom prst="rect">
            <a:avLst/>
          </a:prstGeom>
        </p:spPr>
        <p:txBody>
          <a:bodyPr wrap="square">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Fagligt nysgerrig og har en høj motivation</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Fagligt dygtig (bredt) og har akademisk potentiale</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Kan lide at gøre sig umage og være vedholdende</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Begavet med kreative evner og kritisk sans</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Åben over for nye og ukendte vidensområder</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Villig til at deltage i ATU </a:t>
            </a:r>
            <a:r>
              <a:rPr lang="da-DK" dirty="0">
                <a:latin typeface="Georgia" panose="02040502050405020303" pitchFamily="18" charset="0"/>
                <a:ea typeface="Helvetica Neue Thin" charset="0"/>
                <a:cs typeface="Calibri" panose="020F0502020204030204" pitchFamily="34" charset="0"/>
              </a:rPr>
              <a:t>| Syd</a:t>
            </a:r>
            <a:r>
              <a:rPr lang="da-DK" dirty="0">
                <a:latin typeface="Georgia" panose="02040502050405020303" pitchFamily="18" charset="0"/>
                <a:ea typeface="Helvetica Neue Thin" charset="0"/>
                <a:cs typeface="Helvetica Neue Thin" charset="0"/>
              </a:rPr>
              <a:t>s aktiviteter uden for skoletiden (og enkelte gange i skoletiden)</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Indstillet på at deltage i en akademisk camp i den første uge af sommerferien</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Opmærksom på, at deltagelsen forpligter, og at man som deltager optager pladsen for en anden. </a:t>
            </a:r>
          </a:p>
          <a:p>
            <a:endParaRPr lang="da-DK" dirty="0">
              <a:latin typeface="Verdana" pitchFamily="34" charset="0"/>
              <a:ea typeface="Verdana" pitchFamily="34" charset="0"/>
              <a:cs typeface="Verdana" pitchFamily="34" charset="0"/>
            </a:endParaRPr>
          </a:p>
          <a:p>
            <a:pPr marL="285750" indent="-285750">
              <a:buFont typeface="Arial" pitchFamily="34" charset="0"/>
              <a:buChar char="•"/>
            </a:pPr>
            <a:endParaRPr lang="da-DK" dirty="0">
              <a:latin typeface="Verdana" pitchFamily="34" charset="0"/>
              <a:ea typeface="Verdana" pitchFamily="34" charset="0"/>
              <a:cs typeface="Verdana" pitchFamily="34" charset="0"/>
            </a:endParaRPr>
          </a:p>
        </p:txBody>
      </p:sp>
      <p:pic>
        <p:nvPicPr>
          <p:cNvPr id="2" name="Billede 1">
            <a:extLst>
              <a:ext uri="{FF2B5EF4-FFF2-40B4-BE49-F238E27FC236}">
                <a16:creationId xmlns:a16="http://schemas.microsoft.com/office/drawing/2014/main" id="{43E6E67F-DC91-B85D-5A7A-610E3B1C6AB6}"/>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2155581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person, indendørs, kvinde, bord&#10;&#10;&#10;&#10;Automatisk oprettet beskrivelse">
            <a:extLst>
              <a:ext uri="{FF2B5EF4-FFF2-40B4-BE49-F238E27FC236}">
                <a16:creationId xmlns:a16="http://schemas.microsoft.com/office/drawing/2014/main" id="{3802105F-138F-BA4C-B1CA-2C48EB4DE4A1}"/>
              </a:ext>
            </a:extLst>
          </p:cNvPr>
          <p:cNvPicPr>
            <a:picLocks noChangeAspect="1"/>
          </p:cNvPicPr>
          <p:nvPr/>
        </p:nvPicPr>
        <p:blipFill>
          <a:blip r:embed="rId3"/>
          <a:stretch>
            <a:fillRect/>
          </a:stretch>
        </p:blipFill>
        <p:spPr>
          <a:xfrm>
            <a:off x="-882" y="110836"/>
            <a:ext cx="12192000" cy="6874625"/>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siger ATU’erne om sig selv?</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1" name="Google Shape;171;p21">
            <a:extLst>
              <a:ext uri="{FF2B5EF4-FFF2-40B4-BE49-F238E27FC236}">
                <a16:creationId xmlns:a16="http://schemas.microsoft.com/office/drawing/2014/main" id="{DA4E9F85-622D-2A4F-87D1-A08DC1CDBC33}"/>
              </a:ext>
            </a:extLst>
          </p:cNvPr>
          <p:cNvSpPr txBox="1"/>
          <p:nvPr/>
        </p:nvSpPr>
        <p:spPr>
          <a:xfrm>
            <a:off x="474102" y="4573820"/>
            <a:ext cx="4045527" cy="1703135"/>
          </a:xfrm>
          <a:prstGeom prst="rect">
            <a:avLst/>
          </a:prstGeom>
          <a:noFill/>
          <a:ln>
            <a:noFill/>
          </a:ln>
        </p:spPr>
        <p:txBody>
          <a:bodyPr spcFirstLastPara="1" wrap="square" lIns="91425" tIns="45700" rIns="91425" bIns="45700" anchor="t" anchorCtr="0">
            <a:noAutofit/>
          </a:bodyPr>
          <a:lstStyle/>
          <a:p>
            <a:pPr lvl="0">
              <a:lnSpc>
                <a:spcPct val="150000"/>
              </a:lnSpc>
            </a:pPr>
            <a:r>
              <a:rPr lang="da-DK" sz="1600" dirty="0">
                <a:solidFill>
                  <a:schemeClr val="bg1"/>
                </a:solidFill>
                <a:latin typeface="Georgia" panose="02040502050405020303" pitchFamily="18" charset="0"/>
              </a:rPr>
              <a:t>”</a:t>
            </a:r>
            <a:r>
              <a:rPr lang="da-DK" sz="1600" dirty="0">
                <a:latin typeface="Georgia" panose="02040502050405020303" pitchFamily="18" charset="0"/>
              </a:rPr>
              <a:t> </a:t>
            </a:r>
            <a:r>
              <a:rPr lang="da-DK" sz="1600" dirty="0">
                <a:solidFill>
                  <a:schemeClr val="bg1"/>
                </a:solidFill>
                <a:latin typeface="Georgia" panose="02040502050405020303" pitchFamily="18" charset="0"/>
              </a:rPr>
              <a:t>Når jeg er til ATU-seminarer, er jeg omgivet af personer, som ønsker at udvide deres potentiale, deres evner, og udvikle dem selv både fagligt og socialt.”</a:t>
            </a:r>
            <a:endParaRPr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0D325707-825D-AF1E-2274-C5239A2428BF}"/>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3506362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lede 13" descr="Et billede, der indeholder person, indendørs, bord, sidder&#10;&#10;&#10;&#10;Automatisk oprettet beskrivelse">
            <a:extLst>
              <a:ext uri="{FF2B5EF4-FFF2-40B4-BE49-F238E27FC236}">
                <a16:creationId xmlns:a16="http://schemas.microsoft.com/office/drawing/2014/main" id="{B90957A9-4EE1-CD41-A9C6-E8550EDF8226}"/>
              </a:ext>
            </a:extLst>
          </p:cNvPr>
          <p:cNvPicPr>
            <a:picLocks noChangeAspect="1"/>
          </p:cNvPicPr>
          <p:nvPr/>
        </p:nvPicPr>
        <p:blipFill>
          <a:blip r:embed="rId3"/>
          <a:stretch>
            <a:fillRect/>
          </a:stretch>
        </p:blipFill>
        <p:spPr>
          <a:xfrm flipH="1">
            <a:off x="0" y="-2"/>
            <a:ext cx="12192000" cy="6805462"/>
          </a:xfrm>
          <a:prstGeom prst="rect">
            <a:avLst/>
          </a:prstGeom>
        </p:spPr>
      </p:pic>
      <p:pic>
        <p:nvPicPr>
          <p:cNvPr id="15" name="Billede 14" descr="Et billede, der indeholder person, indendørs, bord, sidder&#10;&#10;&#10;&#10;Automatisk oprettet beskrivelse">
            <a:extLst>
              <a:ext uri="{FF2B5EF4-FFF2-40B4-BE49-F238E27FC236}">
                <a16:creationId xmlns:a16="http://schemas.microsoft.com/office/drawing/2014/main" id="{5A1C337B-F404-9B44-A56F-87E83E4B2360}"/>
              </a:ext>
            </a:extLst>
          </p:cNvPr>
          <p:cNvPicPr>
            <a:picLocks noChangeAspect="1"/>
          </p:cNvPicPr>
          <p:nvPr/>
        </p:nvPicPr>
        <p:blipFill>
          <a:blip r:embed="rId3"/>
          <a:stretch>
            <a:fillRect/>
          </a:stretch>
        </p:blipFill>
        <p:spPr>
          <a:xfrm flipH="1">
            <a:off x="0" y="235528"/>
            <a:ext cx="12192000" cy="6749934"/>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siger ATU’erne om sig selv?</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1" name="Google Shape;171;p21">
            <a:extLst>
              <a:ext uri="{FF2B5EF4-FFF2-40B4-BE49-F238E27FC236}">
                <a16:creationId xmlns:a16="http://schemas.microsoft.com/office/drawing/2014/main" id="{8636990C-F5B0-9D44-A518-6DEA77005956}"/>
              </a:ext>
            </a:extLst>
          </p:cNvPr>
          <p:cNvSpPr txBox="1"/>
          <p:nvPr/>
        </p:nvSpPr>
        <p:spPr>
          <a:xfrm>
            <a:off x="340265" y="4427623"/>
            <a:ext cx="4084044" cy="1928504"/>
          </a:xfrm>
          <a:prstGeom prst="rect">
            <a:avLst/>
          </a:prstGeom>
          <a:noFill/>
          <a:ln>
            <a:noFill/>
          </a:ln>
        </p:spPr>
        <p:txBody>
          <a:bodyPr spcFirstLastPara="1" wrap="square" lIns="91425" tIns="45700" rIns="91425" bIns="45700" anchor="t" anchorCtr="0">
            <a:noAutofit/>
          </a:bodyPr>
          <a:lstStyle/>
          <a:p>
            <a:pPr marR="0" lvl="0" algn="l" rtl="0">
              <a:lnSpc>
                <a:spcPct val="150000"/>
              </a:lnSpc>
              <a:spcBef>
                <a:spcPts val="0"/>
              </a:spcBef>
              <a:spcAft>
                <a:spcPts val="0"/>
              </a:spcAft>
            </a:pPr>
            <a:r>
              <a:rPr lang="da-DK" sz="1600" dirty="0">
                <a:solidFill>
                  <a:schemeClr val="bg1"/>
                </a:solidFill>
                <a:latin typeface="Georgia" panose="02040502050405020303" pitchFamily="18" charset="0"/>
              </a:rPr>
              <a:t>”Vi er unge mennesker, der søger noget udover det sædvanlige - både på et fagligt og socialt niveau. Man vælger ATU for at blive en del af et større socialt fællesskab, og for at blive udfordret fagligt.”</a:t>
            </a:r>
            <a:endParaRPr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B0B01198-4AEF-54F6-2031-4057079B2DBC}"/>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627804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Vil du med på ATU | SYD? </a:t>
            </a:r>
          </a:p>
        </p:txBody>
      </p:sp>
      <p:sp>
        <p:nvSpPr>
          <p:cNvPr id="7" name="Rektangel 6">
            <a:extLst>
              <a:ext uri="{FF2B5EF4-FFF2-40B4-BE49-F238E27FC236}">
                <a16:creationId xmlns:a16="http://schemas.microsoft.com/office/drawing/2014/main" id="{A9BF4F5F-6CB4-3645-BD7B-2B3BB91CA303}"/>
              </a:ext>
            </a:extLst>
          </p:cNvPr>
          <p:cNvSpPr/>
          <p:nvPr/>
        </p:nvSpPr>
        <p:spPr>
          <a:xfrm>
            <a:off x="659761" y="2186069"/>
            <a:ext cx="10872476" cy="3693319"/>
          </a:xfrm>
          <a:prstGeom prst="rect">
            <a:avLst/>
          </a:prstGeom>
        </p:spPr>
        <p:txBody>
          <a:bodyPr wrap="square">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Fortæl din ATU-koordinator eller rektor, at du ønsker at deltage i ATU</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Spørg, hvornår de har ansøgningsfrist på dit gymnasium</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skriver en </a:t>
            </a:r>
            <a:r>
              <a:rPr lang="da-DK" dirty="0">
                <a:latin typeface="Georgia" panose="02040502050405020303" pitchFamily="18" charset="0"/>
                <a:ea typeface="Helvetica Neue Thin" charset="0"/>
                <a:cs typeface="Helvetica Neue Thin" charset="0"/>
                <a:hlinkClick r:id="rId4"/>
              </a:rPr>
              <a:t>motiveret ansøgning og et lille essay </a:t>
            </a:r>
            <a:r>
              <a:rPr lang="da-DK" dirty="0">
                <a:latin typeface="Georgia" panose="02040502050405020303" pitchFamily="18" charset="0"/>
                <a:ea typeface="Helvetica Neue Thin" charset="0"/>
                <a:cs typeface="Helvetica Neue Thin" charset="0"/>
              </a:rPr>
              <a:t>på 200-400 ord om udforskning og opdagelse</a:t>
            </a:r>
          </a:p>
          <a:p>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Ansøgningen afleveres inden ansøgningsfristen til din talentkoordinator eller rektor, som indstiller dig til ATU</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får svar på, om du er optaget på ATU ultimo februar</a:t>
            </a:r>
          </a:p>
          <a:p>
            <a:pPr marL="285750" indent="-285750">
              <a:buFont typeface="Arial" pitchFamily="34" charset="0"/>
              <a:buChar char="•"/>
            </a:pPr>
            <a:endParaRPr lang="da-DK" dirty="0">
              <a:latin typeface="Georgia" panose="02040502050405020303" pitchFamily="18" charset="0"/>
              <a:ea typeface="Helvetica Neue Thin" charset="0"/>
              <a:cs typeface="Verdana" pitchFamily="34" charset="0"/>
            </a:endParaRPr>
          </a:p>
          <a:p>
            <a:pPr marL="285750" indent="-285750">
              <a:buFont typeface="Arial" pitchFamily="34" charset="0"/>
              <a:buChar char="•"/>
            </a:pPr>
            <a:r>
              <a:rPr lang="da-DK" dirty="0">
                <a:latin typeface="Georgia" panose="02040502050405020303" pitchFamily="18" charset="0"/>
                <a:ea typeface="Helvetica Neue Thin" charset="0"/>
                <a:cs typeface="Verdana" pitchFamily="34" charset="0"/>
              </a:rPr>
              <a:t>Første seminar afvikles primo marts</a:t>
            </a:r>
            <a:endParaRPr lang="da-DK" dirty="0">
              <a:latin typeface="Verdana" pitchFamily="34" charset="0"/>
              <a:ea typeface="Verdana" pitchFamily="34" charset="0"/>
              <a:cs typeface="Verdana" pitchFamily="34" charset="0"/>
            </a:endParaRPr>
          </a:p>
          <a:p>
            <a:pPr marL="285750" indent="-285750">
              <a:buFont typeface="Arial" pitchFamily="34" charset="0"/>
              <a:buChar char="•"/>
            </a:pPr>
            <a:endParaRPr lang="da-DK" dirty="0">
              <a:latin typeface="Verdana" pitchFamily="34" charset="0"/>
              <a:ea typeface="Verdana" pitchFamily="34" charset="0"/>
              <a:cs typeface="Verdana" pitchFamily="34" charset="0"/>
            </a:endParaRPr>
          </a:p>
        </p:txBody>
      </p:sp>
      <p:pic>
        <p:nvPicPr>
          <p:cNvPr id="2" name="Billede 1">
            <a:extLst>
              <a:ext uri="{FF2B5EF4-FFF2-40B4-BE49-F238E27FC236}">
                <a16:creationId xmlns:a16="http://schemas.microsoft.com/office/drawing/2014/main" id="{281E60E3-4C47-94F7-805B-9CA335FEFBBD}"/>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2586342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lede 18">
            <a:extLst>
              <a:ext uri="{FF2B5EF4-FFF2-40B4-BE49-F238E27FC236}">
                <a16:creationId xmlns:a16="http://schemas.microsoft.com/office/drawing/2014/main" id="{1422F06B-CE73-DA46-911A-08177EEADB84}"/>
              </a:ext>
            </a:extLst>
          </p:cNvPr>
          <p:cNvPicPr>
            <a:picLocks noChangeAspect="1"/>
          </p:cNvPicPr>
          <p:nvPr/>
        </p:nvPicPr>
        <p:blipFill rotWithShape="1">
          <a:blip r:embed="rId3"/>
          <a:srcRect l="7768" t="15673" r="6844" b="9246"/>
          <a:stretch/>
        </p:blipFill>
        <p:spPr>
          <a:xfrm>
            <a:off x="0" y="1250738"/>
            <a:ext cx="12192001" cy="5734723"/>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220284" y="581045"/>
            <a:ext cx="8637203"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Vi ser frem til at byde dig velkommen!</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71;p21">
            <a:extLst>
              <a:ext uri="{FF2B5EF4-FFF2-40B4-BE49-F238E27FC236}">
                <a16:creationId xmlns:a16="http://schemas.microsoft.com/office/drawing/2014/main" id="{E436514C-84F0-4B49-BFB5-5ECF5985EF83}"/>
              </a:ext>
            </a:extLst>
          </p:cNvPr>
          <p:cNvSpPr txBox="1"/>
          <p:nvPr/>
        </p:nvSpPr>
        <p:spPr>
          <a:xfrm>
            <a:off x="914400" y="5096255"/>
            <a:ext cx="3629889" cy="1392585"/>
          </a:xfrm>
          <a:prstGeom prst="rect">
            <a:avLst/>
          </a:prstGeom>
          <a:noFill/>
          <a:ln>
            <a:noFill/>
          </a:ln>
        </p:spPr>
        <p:txBody>
          <a:bodyPr spcFirstLastPara="1" wrap="square" lIns="91425" tIns="45700" rIns="91425" bIns="45700" anchor="t" anchorCtr="0">
            <a:noAutofit/>
          </a:bodyPr>
          <a:lstStyle/>
          <a:p>
            <a:pPr marR="0" lvl="0" algn="ctr" rtl="0">
              <a:lnSpc>
                <a:spcPct val="150000"/>
              </a:lnSpc>
              <a:spcBef>
                <a:spcPts val="0"/>
              </a:spcBef>
              <a:spcAft>
                <a:spcPts val="0"/>
              </a:spcAft>
            </a:pPr>
            <a:endParaRPr lang="da-DK" dirty="0">
              <a:solidFill>
                <a:schemeClr val="bg1"/>
              </a:solidFill>
              <a:latin typeface="Georgia" panose="02040502050405020303" pitchFamily="18" charset="0"/>
            </a:endParaRPr>
          </a:p>
          <a:p>
            <a:pPr marR="0" lvl="0" rtl="0">
              <a:lnSpc>
                <a:spcPct val="150000"/>
              </a:lnSpc>
              <a:spcBef>
                <a:spcPts val="0"/>
              </a:spcBef>
              <a:spcAft>
                <a:spcPts val="600"/>
              </a:spcAft>
            </a:pPr>
            <a:r>
              <a:rPr lang="da-DK" sz="1600" dirty="0">
                <a:solidFill>
                  <a:schemeClr val="bg1"/>
                </a:solidFill>
                <a:latin typeface="Georgia" panose="02040502050405020303" pitchFamily="18" charset="0"/>
              </a:rPr>
              <a:t>Akademiet for talentfulde unge | Syd</a:t>
            </a:r>
          </a:p>
          <a:p>
            <a:pPr marR="0" lvl="0" rtl="0">
              <a:lnSpc>
                <a:spcPct val="150000"/>
              </a:lnSpc>
              <a:spcBef>
                <a:spcPts val="0"/>
              </a:spcBef>
              <a:spcAft>
                <a:spcPts val="0"/>
              </a:spcAft>
            </a:pPr>
            <a:r>
              <a:rPr lang="da-DK" sz="1600" dirty="0" err="1">
                <a:solidFill>
                  <a:schemeClr val="bg1"/>
                </a:solidFill>
                <a:latin typeface="Georgia" panose="02040502050405020303" pitchFamily="18" charset="0"/>
              </a:rPr>
              <a:t>atu_syd</a:t>
            </a:r>
            <a:endParaRPr lang="da-DK" sz="1600" dirty="0">
              <a:solidFill>
                <a:schemeClr val="bg1"/>
              </a:solidFill>
              <a:latin typeface="Georgia" panose="02040502050405020303" pitchFamily="18" charset="0"/>
            </a:endParaRPr>
          </a:p>
          <a:p>
            <a:pPr marR="0" lvl="0" algn="l" rtl="0">
              <a:lnSpc>
                <a:spcPct val="150000"/>
              </a:lnSpc>
              <a:spcBef>
                <a:spcPts val="0"/>
              </a:spcBef>
              <a:spcAft>
                <a:spcPts val="0"/>
              </a:spcAft>
            </a:pPr>
            <a:endParaRPr lang="da-DK" sz="1600" dirty="0">
              <a:latin typeface="Georgia" panose="02040502050405020303" pitchFamily="18" charset="0"/>
            </a:endParaRPr>
          </a:p>
          <a:p>
            <a:pPr marR="0" lvl="0" algn="l" rtl="0">
              <a:lnSpc>
                <a:spcPct val="150000"/>
              </a:lnSpc>
              <a:spcBef>
                <a:spcPts val="0"/>
              </a:spcBef>
              <a:spcAft>
                <a:spcPts val="0"/>
              </a:spcAft>
            </a:pPr>
            <a:endParaRPr sz="1600" dirty="0">
              <a:latin typeface="Georgia" panose="02040502050405020303" pitchFamily="18" charset="0"/>
            </a:endParaRPr>
          </a:p>
        </p:txBody>
      </p:sp>
      <p:pic>
        <p:nvPicPr>
          <p:cNvPr id="3" name="Billede 2">
            <a:extLst>
              <a:ext uri="{FF2B5EF4-FFF2-40B4-BE49-F238E27FC236}">
                <a16:creationId xmlns:a16="http://schemas.microsoft.com/office/drawing/2014/main" id="{F9DBC333-89D5-CE45-A53A-B4E1B3FFAF7E}"/>
              </a:ext>
            </a:extLst>
          </p:cNvPr>
          <p:cNvPicPr>
            <a:picLocks noChangeAspect="1"/>
          </p:cNvPicPr>
          <p:nvPr/>
        </p:nvPicPr>
        <p:blipFill>
          <a:blip r:embed="rId5"/>
          <a:stretch>
            <a:fillRect/>
          </a:stretch>
        </p:blipFill>
        <p:spPr>
          <a:xfrm>
            <a:off x="515389" y="5607262"/>
            <a:ext cx="303228" cy="303228"/>
          </a:xfrm>
          <a:prstGeom prst="rect">
            <a:avLst/>
          </a:prstGeom>
        </p:spPr>
      </p:pic>
      <p:pic>
        <p:nvPicPr>
          <p:cNvPr id="4" name="Billede 3">
            <a:extLst>
              <a:ext uri="{FF2B5EF4-FFF2-40B4-BE49-F238E27FC236}">
                <a16:creationId xmlns:a16="http://schemas.microsoft.com/office/drawing/2014/main" id="{4674B52C-9281-2846-B079-91C81E6D275B}"/>
              </a:ext>
            </a:extLst>
          </p:cNvPr>
          <p:cNvPicPr>
            <a:picLocks noChangeAspect="1"/>
          </p:cNvPicPr>
          <p:nvPr/>
        </p:nvPicPr>
        <p:blipFill>
          <a:blip r:embed="rId6"/>
          <a:stretch>
            <a:fillRect/>
          </a:stretch>
        </p:blipFill>
        <p:spPr>
          <a:xfrm>
            <a:off x="515389" y="6047109"/>
            <a:ext cx="302400" cy="302400"/>
          </a:xfrm>
          <a:prstGeom prst="rect">
            <a:avLst/>
          </a:prstGeom>
        </p:spPr>
      </p:pic>
      <p:sp>
        <p:nvSpPr>
          <p:cNvPr id="7" name="Tekstfelt 6">
            <a:extLst>
              <a:ext uri="{FF2B5EF4-FFF2-40B4-BE49-F238E27FC236}">
                <a16:creationId xmlns:a16="http://schemas.microsoft.com/office/drawing/2014/main" id="{7AFD2DAF-BD7D-B04D-A167-22BC5DA9EBE9}"/>
              </a:ext>
            </a:extLst>
          </p:cNvPr>
          <p:cNvSpPr txBox="1"/>
          <p:nvPr/>
        </p:nvSpPr>
        <p:spPr>
          <a:xfrm>
            <a:off x="220284" y="4294908"/>
            <a:ext cx="4324006" cy="1315745"/>
          </a:xfrm>
          <a:prstGeom prst="rect">
            <a:avLst/>
          </a:prstGeom>
          <a:noFill/>
        </p:spPr>
        <p:txBody>
          <a:bodyPr wrap="square" rtlCol="0">
            <a:spAutoFit/>
          </a:bodyPr>
          <a:lstStyle/>
          <a:p>
            <a:pPr lvl="0" algn="ctr">
              <a:lnSpc>
                <a:spcPct val="150000"/>
              </a:lnSpc>
            </a:pPr>
            <a:endParaRPr lang="da-DK" sz="500" b="1" dirty="0">
              <a:solidFill>
                <a:schemeClr val="bg1"/>
              </a:solidFill>
              <a:latin typeface="Georgia" panose="02040502050405020303" pitchFamily="18" charset="0"/>
            </a:endParaRPr>
          </a:p>
          <a:p>
            <a:pPr lvl="0" algn="ctr">
              <a:lnSpc>
                <a:spcPct val="150000"/>
              </a:lnSpc>
            </a:pPr>
            <a:r>
              <a:rPr lang="da-DK" b="1" dirty="0">
                <a:solidFill>
                  <a:schemeClr val="bg1"/>
                </a:solidFill>
                <a:latin typeface="Georgia" panose="02040502050405020303" pitchFamily="18" charset="0"/>
              </a:rPr>
              <a:t>JOIN US</a:t>
            </a:r>
          </a:p>
          <a:p>
            <a:pPr lvl="0" algn="ctr">
              <a:lnSpc>
                <a:spcPct val="150000"/>
              </a:lnSpc>
            </a:pPr>
            <a:r>
              <a:rPr lang="da-DK" dirty="0">
                <a:solidFill>
                  <a:schemeClr val="bg1"/>
                </a:solidFill>
                <a:latin typeface="Georgia" panose="02040502050405020303" pitchFamily="18" charset="0"/>
              </a:rPr>
              <a:t>www. </a:t>
            </a:r>
            <a:r>
              <a:rPr lang="da-DK" dirty="0" err="1">
                <a:solidFill>
                  <a:schemeClr val="bg1"/>
                </a:solidFill>
                <a:latin typeface="Georgia" panose="02040502050405020303" pitchFamily="18" charset="0"/>
              </a:rPr>
              <a:t>atusyd.dk</a:t>
            </a:r>
            <a:endParaRPr lang="da-DK" dirty="0">
              <a:solidFill>
                <a:schemeClr val="bg1"/>
              </a:solidFill>
              <a:latin typeface="Georgia" panose="02040502050405020303" pitchFamily="18" charset="0"/>
            </a:endParaRPr>
          </a:p>
          <a:p>
            <a:endParaRPr lang="da-DK" dirty="0"/>
          </a:p>
        </p:txBody>
      </p:sp>
      <p:pic>
        <p:nvPicPr>
          <p:cNvPr id="2" name="Billede 1">
            <a:extLst>
              <a:ext uri="{FF2B5EF4-FFF2-40B4-BE49-F238E27FC236}">
                <a16:creationId xmlns:a16="http://schemas.microsoft.com/office/drawing/2014/main" id="{750AFDF4-4071-6A0B-38A9-34B07F9FB667}"/>
              </a:ext>
            </a:extLst>
          </p:cNvPr>
          <p:cNvPicPr>
            <a:picLocks noChangeAspect="1"/>
          </p:cNvPicPr>
          <p:nvPr/>
        </p:nvPicPr>
        <p:blipFill>
          <a:blip r:embed="rId7"/>
          <a:srcRect/>
          <a:stretch/>
        </p:blipFill>
        <p:spPr>
          <a:xfrm>
            <a:off x="10789636" y="255866"/>
            <a:ext cx="928262" cy="928262"/>
          </a:xfrm>
          <a:prstGeom prst="rect">
            <a:avLst/>
          </a:prstGeom>
        </p:spPr>
      </p:pic>
    </p:spTree>
    <p:extLst>
      <p:ext uri="{BB962C8B-B14F-4D97-AF65-F5344CB8AC3E}">
        <p14:creationId xmlns:p14="http://schemas.microsoft.com/office/powerpoint/2010/main" val="1957123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er noget for dig</a:t>
            </a:r>
          </a:p>
        </p:txBody>
      </p:sp>
      <p:sp>
        <p:nvSpPr>
          <p:cNvPr id="2" name="Tekstfelt 1">
            <a:extLst>
              <a:ext uri="{FF2B5EF4-FFF2-40B4-BE49-F238E27FC236}">
                <a16:creationId xmlns:a16="http://schemas.microsoft.com/office/drawing/2014/main" id="{89FA5245-1320-F743-B99A-49AF191E3989}"/>
              </a:ext>
            </a:extLst>
          </p:cNvPr>
          <p:cNvSpPr txBox="1"/>
          <p:nvPr/>
        </p:nvSpPr>
        <p:spPr>
          <a:xfrm>
            <a:off x="834327" y="2368728"/>
            <a:ext cx="10080000" cy="4247317"/>
          </a:xfrm>
          <a:prstGeom prst="rect">
            <a:avLst/>
          </a:prstGeom>
          <a:noFill/>
        </p:spPr>
        <p:txBody>
          <a:bodyPr wrap="square" rtlCol="0">
            <a:spAutoFit/>
          </a:bodyPr>
          <a:lstStyle/>
          <a:p>
            <a:pPr marL="285750" indent="-285750">
              <a:buFont typeface="Arial" panose="020B0604020202020204" pitchFamily="34" charset="0"/>
              <a:buChar char="•"/>
            </a:pPr>
            <a:r>
              <a:rPr lang="da-DK" dirty="0">
                <a:latin typeface="Georgia" panose="02040502050405020303" pitchFamily="18" charset="0"/>
              </a:rPr>
              <a:t>der vil være en del af et entusiastisk fagligt fællesskab, hvor man lærer i fællesskab og finder fællesskabet i læringen</a:t>
            </a:r>
          </a:p>
          <a:p>
            <a:pPr marL="285750" indent="-285750">
              <a:buFont typeface="Arial" panose="020B0604020202020204" pitchFamily="34" charset="0"/>
              <a:buChar char="•"/>
            </a:pPr>
            <a:endParaRPr lang="da-DK" dirty="0">
              <a:latin typeface="Georgia" panose="02040502050405020303" pitchFamily="18" charset="0"/>
            </a:endParaRPr>
          </a:p>
          <a:p>
            <a:pPr marL="285750" indent="-285750">
              <a:buFont typeface="Arial" panose="020B0604020202020204" pitchFamily="34" charset="0"/>
              <a:buChar char="•"/>
            </a:pPr>
            <a:r>
              <a:rPr lang="da-DK" dirty="0">
                <a:latin typeface="Georgia" panose="02040502050405020303" pitchFamily="18" charset="0"/>
              </a:rPr>
              <a:t>der vil lære nyt og udfordre dig selv</a:t>
            </a:r>
          </a:p>
          <a:p>
            <a:pPr marL="285750" indent="-285750">
              <a:buFont typeface="Arial" panose="020B0604020202020204" pitchFamily="34" charset="0"/>
              <a:buChar char="•"/>
            </a:pPr>
            <a:endParaRPr lang="da-DK" dirty="0">
              <a:latin typeface="Georgia" panose="02040502050405020303" pitchFamily="18" charset="0"/>
            </a:endParaRPr>
          </a:p>
          <a:p>
            <a:pPr marL="285750" indent="-285750">
              <a:buFont typeface="Arial" panose="020B0604020202020204" pitchFamily="34" charset="0"/>
              <a:buChar char="•"/>
            </a:pPr>
            <a:r>
              <a:rPr lang="da-DK" dirty="0">
                <a:latin typeface="Georgia" panose="02040502050405020303" pitchFamily="18" charset="0"/>
              </a:rPr>
              <a:t>der vil være med til videnskabelse</a:t>
            </a:r>
          </a:p>
          <a:p>
            <a:pPr marL="285750" indent="-285750">
              <a:buFont typeface="Arial" panose="020B0604020202020204" pitchFamily="34" charset="0"/>
              <a:buChar char="•"/>
            </a:pPr>
            <a:endParaRPr lang="da-DK" dirty="0">
              <a:latin typeface="Georgia" panose="02040502050405020303" pitchFamily="18" charset="0"/>
            </a:endParaRPr>
          </a:p>
          <a:p>
            <a:pPr marL="285750" indent="-285750">
              <a:buFont typeface="Arial" panose="020B0604020202020204" pitchFamily="34" charset="0"/>
              <a:buChar char="•"/>
            </a:pPr>
            <a:r>
              <a:rPr lang="da-DK" dirty="0">
                <a:latin typeface="Georgia" panose="02040502050405020303" pitchFamily="18" charset="0"/>
              </a:rPr>
              <a:t>der vil prøve kræfter med videnskab og studieteknikker, som du kan bruge i dit studie både nu i gymnasiet og i fremtiden</a:t>
            </a:r>
          </a:p>
          <a:p>
            <a:pPr marL="285750" indent="-285750">
              <a:buFont typeface="Arial" panose="020B0604020202020204" pitchFamily="34" charset="0"/>
              <a:buChar char="•"/>
            </a:pPr>
            <a:endParaRPr lang="da-DK" dirty="0">
              <a:latin typeface="Georgia" panose="02040502050405020303" pitchFamily="18" charset="0"/>
            </a:endParaRPr>
          </a:p>
          <a:p>
            <a:pPr marL="285750" indent="-285750">
              <a:buFont typeface="Arial" panose="020B0604020202020204" pitchFamily="34" charset="0"/>
              <a:buChar char="•"/>
            </a:pPr>
            <a:r>
              <a:rPr lang="da-DK" dirty="0">
                <a:latin typeface="Georgia" panose="02040502050405020303" pitchFamily="18" charset="0"/>
              </a:rPr>
              <a:t>der ønsker inspiration og motivation til din fremtid</a:t>
            </a:r>
          </a:p>
          <a:p>
            <a:endParaRPr lang="da-DK" dirty="0">
              <a:latin typeface="Georgia" panose="02040502050405020303" pitchFamily="18" charset="0"/>
            </a:endParaRPr>
          </a:p>
          <a:p>
            <a:endParaRPr lang="da-DK" dirty="0">
              <a:latin typeface="Georgia" panose="02040502050405020303" pitchFamily="18" charset="0"/>
            </a:endParaRPr>
          </a:p>
          <a:p>
            <a:pPr marL="285750" indent="-285750">
              <a:buFont typeface="Arial" panose="020B0604020202020204" pitchFamily="34" charset="0"/>
              <a:buChar char="•"/>
            </a:pPr>
            <a:endParaRPr lang="da-DK" dirty="0">
              <a:latin typeface="Georgia" panose="02040502050405020303" pitchFamily="18" charset="0"/>
            </a:endParaRPr>
          </a:p>
          <a:p>
            <a:endParaRPr lang="da-DK" dirty="0">
              <a:latin typeface="Georgia" panose="02040502050405020303" pitchFamily="18" charset="0"/>
            </a:endParaRPr>
          </a:p>
        </p:txBody>
      </p:sp>
      <p:pic>
        <p:nvPicPr>
          <p:cNvPr id="3" name="Billede 2">
            <a:extLst>
              <a:ext uri="{FF2B5EF4-FFF2-40B4-BE49-F238E27FC236}">
                <a16:creationId xmlns:a16="http://schemas.microsoft.com/office/drawing/2014/main" id="{E5D526A3-79B4-DB5B-3213-0AECB29FB72A}"/>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481632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person, indendørs, væg, opbevarer&#10;&#10;&#10;&#10;Automatisk oprettet beskrivelse">
            <a:extLst>
              <a:ext uri="{FF2B5EF4-FFF2-40B4-BE49-F238E27FC236}">
                <a16:creationId xmlns:a16="http://schemas.microsoft.com/office/drawing/2014/main" id="{886D0E42-C1A1-3D4C-A1C7-C9695F1E4005}"/>
              </a:ext>
            </a:extLst>
          </p:cNvPr>
          <p:cNvPicPr>
            <a:picLocks noChangeAspect="1"/>
          </p:cNvPicPr>
          <p:nvPr/>
        </p:nvPicPr>
        <p:blipFill>
          <a:blip r:embed="rId3"/>
          <a:stretch>
            <a:fillRect/>
          </a:stretch>
        </p:blipFill>
        <p:spPr>
          <a:xfrm>
            <a:off x="0" y="-147073"/>
            <a:ext cx="12192000" cy="7005073"/>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 ifølge deltagerne</a:t>
            </a:r>
          </a:p>
        </p:txBody>
      </p:sp>
      <p:sp>
        <p:nvSpPr>
          <p:cNvPr id="11" name="Google Shape;137;p18">
            <a:extLst>
              <a:ext uri="{FF2B5EF4-FFF2-40B4-BE49-F238E27FC236}">
                <a16:creationId xmlns:a16="http://schemas.microsoft.com/office/drawing/2014/main" id="{EE256EBA-EF90-024C-93EE-8CB3EBD7E073}"/>
              </a:ext>
            </a:extLst>
          </p:cNvPr>
          <p:cNvSpPr/>
          <p:nvPr/>
        </p:nvSpPr>
        <p:spPr>
          <a:xfrm>
            <a:off x="230952" y="3158836"/>
            <a:ext cx="4324005" cy="336964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3" name="Google Shape;127;p17">
            <a:extLst>
              <a:ext uri="{FF2B5EF4-FFF2-40B4-BE49-F238E27FC236}">
                <a16:creationId xmlns:a16="http://schemas.microsoft.com/office/drawing/2014/main" id="{5C04019F-7191-4549-8DD3-A82C014B0B65}"/>
              </a:ext>
            </a:extLst>
          </p:cNvPr>
          <p:cNvSpPr txBox="1"/>
          <p:nvPr/>
        </p:nvSpPr>
        <p:spPr>
          <a:xfrm>
            <a:off x="332510" y="3283527"/>
            <a:ext cx="4222447" cy="3097919"/>
          </a:xfrm>
          <a:prstGeom prst="rect">
            <a:avLst/>
          </a:prstGeom>
          <a:noFill/>
          <a:ln>
            <a:noFill/>
          </a:ln>
        </p:spPr>
        <p:txBody>
          <a:bodyPr spcFirstLastPara="1" wrap="square" lIns="91425" tIns="45700" rIns="91425" bIns="45700" anchor="t" anchorCtr="0">
            <a:noAutofit/>
          </a:bodyPr>
          <a:lstStyle/>
          <a:p>
            <a:pPr>
              <a:lnSpc>
                <a:spcPct val="150000"/>
              </a:lnSpc>
            </a:pPr>
            <a:r>
              <a:rPr lang="da-DK" sz="1600" dirty="0">
                <a:solidFill>
                  <a:schemeClr val="bg1"/>
                </a:solidFill>
                <a:latin typeface="Georgia" panose="02040502050405020303" pitchFamily="18" charset="0"/>
              </a:rPr>
              <a:t>”ATU er summen af over 200 forskellige og fantastiske personligheder, der samles for at blive klogere på verden og sig selv. Kort sagt er ATU en katapult til spændende videnskab og fede venskaber”  </a:t>
            </a:r>
          </a:p>
          <a:p>
            <a:pPr>
              <a:lnSpc>
                <a:spcPct val="150000"/>
              </a:lnSpc>
            </a:pPr>
            <a:endParaRPr lang="da-DK" sz="1600" dirty="0">
              <a:solidFill>
                <a:schemeClr val="bg1"/>
              </a:solidFill>
              <a:latin typeface="Georgia" panose="02040502050405020303" pitchFamily="18" charset="0"/>
            </a:endParaRPr>
          </a:p>
          <a:p>
            <a:pPr>
              <a:lnSpc>
                <a:spcPct val="150000"/>
              </a:lnSpc>
            </a:pPr>
            <a:r>
              <a:rPr lang="da-DK" sz="1600" b="1" dirty="0">
                <a:solidFill>
                  <a:schemeClr val="bg1"/>
                </a:solidFill>
                <a:latin typeface="Georgia" panose="02040502050405020303" pitchFamily="18" charset="0"/>
              </a:rPr>
              <a:t>Frederik H. Thomsen, årgang 2014</a:t>
            </a:r>
          </a:p>
          <a:p>
            <a:endParaRPr lang="da-DK"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010D8D70-440F-C21E-BE57-51BC27C0BCAC}"/>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357529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Et billede, der indeholder person, indendørs, bord, sidder&#10;&#10;&#10;&#10;Automatisk oprettet beskrivelse">
            <a:extLst>
              <a:ext uri="{FF2B5EF4-FFF2-40B4-BE49-F238E27FC236}">
                <a16:creationId xmlns:a16="http://schemas.microsoft.com/office/drawing/2014/main" id="{B1C00A61-8006-A240-94AF-EC4417505F16}"/>
              </a:ext>
            </a:extLst>
          </p:cNvPr>
          <p:cNvPicPr>
            <a:picLocks noChangeAspect="1"/>
          </p:cNvPicPr>
          <p:nvPr/>
        </p:nvPicPr>
        <p:blipFill>
          <a:blip r:embed="rId3"/>
          <a:stretch>
            <a:fillRect/>
          </a:stretch>
        </p:blipFill>
        <p:spPr>
          <a:xfrm>
            <a:off x="-2" y="565486"/>
            <a:ext cx="12192001" cy="6419976"/>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 ifølge deltagerne</a:t>
            </a:r>
          </a:p>
        </p:txBody>
      </p:sp>
      <p:sp>
        <p:nvSpPr>
          <p:cNvPr id="11" name="Google Shape;137;p18">
            <a:extLst>
              <a:ext uri="{FF2B5EF4-FFF2-40B4-BE49-F238E27FC236}">
                <a16:creationId xmlns:a16="http://schemas.microsoft.com/office/drawing/2014/main" id="{EE256EBA-EF90-024C-93EE-8CB3EBD7E073}"/>
              </a:ext>
            </a:extLst>
          </p:cNvPr>
          <p:cNvSpPr/>
          <p:nvPr/>
        </p:nvSpPr>
        <p:spPr>
          <a:xfrm>
            <a:off x="230952" y="4059382"/>
            <a:ext cx="4324005" cy="2469096"/>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3" name="Google Shape;127;p17">
            <a:extLst>
              <a:ext uri="{FF2B5EF4-FFF2-40B4-BE49-F238E27FC236}">
                <a16:creationId xmlns:a16="http://schemas.microsoft.com/office/drawing/2014/main" id="{5C04019F-7191-4549-8DD3-A82C014B0B65}"/>
              </a:ext>
            </a:extLst>
          </p:cNvPr>
          <p:cNvSpPr txBox="1"/>
          <p:nvPr/>
        </p:nvSpPr>
        <p:spPr>
          <a:xfrm>
            <a:off x="332510" y="4225636"/>
            <a:ext cx="4222447" cy="2155810"/>
          </a:xfrm>
          <a:prstGeom prst="rect">
            <a:avLst/>
          </a:prstGeom>
          <a:noFill/>
          <a:ln>
            <a:noFill/>
          </a:ln>
        </p:spPr>
        <p:txBody>
          <a:bodyPr spcFirstLastPara="1" wrap="square" lIns="91425" tIns="45700" rIns="91425" bIns="45700" anchor="t" anchorCtr="0">
            <a:noAutofit/>
          </a:bodyPr>
          <a:lstStyle/>
          <a:p>
            <a:pPr>
              <a:lnSpc>
                <a:spcPct val="150000"/>
              </a:lnSpc>
            </a:pPr>
            <a:r>
              <a:rPr lang="da-DK" sz="1600" dirty="0">
                <a:solidFill>
                  <a:schemeClr val="bg1"/>
                </a:solidFill>
                <a:latin typeface="Georgia" panose="02040502050405020303" pitchFamily="18" charset="0"/>
              </a:rPr>
              <a:t>”Jeg har opnået en faglig og personlig alsidighed, der inspirerer mig i hverdagen og åbner døre til nye muligheder i fremtiden”  </a:t>
            </a:r>
          </a:p>
          <a:p>
            <a:pPr>
              <a:lnSpc>
                <a:spcPct val="150000"/>
              </a:lnSpc>
            </a:pPr>
            <a:endParaRPr lang="da-DK" sz="1600" dirty="0">
              <a:solidFill>
                <a:schemeClr val="bg1"/>
              </a:solidFill>
              <a:latin typeface="Georgia" panose="02040502050405020303" pitchFamily="18" charset="0"/>
            </a:endParaRPr>
          </a:p>
          <a:p>
            <a:pPr>
              <a:lnSpc>
                <a:spcPct val="150000"/>
              </a:lnSpc>
            </a:pPr>
            <a:r>
              <a:rPr lang="da-DK" sz="1600" b="1" dirty="0">
                <a:solidFill>
                  <a:schemeClr val="bg1"/>
                </a:solidFill>
                <a:latin typeface="Georgia" panose="02040502050405020303" pitchFamily="18" charset="0"/>
              </a:rPr>
              <a:t>Tomás Zdychavský, årgang 2015</a:t>
            </a:r>
          </a:p>
          <a:p>
            <a:endParaRPr lang="da-DK"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DF153B2C-8383-A97A-5959-37BA8D7C2A80}"/>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795251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lede 17" descr="Et billede, der indeholder person, indendørs, bærbar computer, bord&#10;&#10;&#10;&#10;Automatisk oprettet beskrivelse">
            <a:extLst>
              <a:ext uri="{FF2B5EF4-FFF2-40B4-BE49-F238E27FC236}">
                <a16:creationId xmlns:a16="http://schemas.microsoft.com/office/drawing/2014/main" id="{19166176-5972-E14C-9573-52A5899ACDE3}"/>
              </a:ext>
            </a:extLst>
          </p:cNvPr>
          <p:cNvPicPr>
            <a:picLocks noChangeAspect="1"/>
          </p:cNvPicPr>
          <p:nvPr/>
        </p:nvPicPr>
        <p:blipFill rotWithShape="1">
          <a:blip r:embed="rId3"/>
          <a:srcRect b="17154"/>
          <a:stretch/>
        </p:blipFill>
        <p:spPr>
          <a:xfrm>
            <a:off x="-1" y="1267486"/>
            <a:ext cx="12192001" cy="5717976"/>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 ifølge deltagerne</a:t>
            </a:r>
          </a:p>
        </p:txBody>
      </p:sp>
      <p:sp>
        <p:nvSpPr>
          <p:cNvPr id="11" name="Google Shape;137;p18">
            <a:extLst>
              <a:ext uri="{FF2B5EF4-FFF2-40B4-BE49-F238E27FC236}">
                <a16:creationId xmlns:a16="http://schemas.microsoft.com/office/drawing/2014/main" id="{EE256EBA-EF90-024C-93EE-8CB3EBD7E073}"/>
              </a:ext>
            </a:extLst>
          </p:cNvPr>
          <p:cNvSpPr/>
          <p:nvPr/>
        </p:nvSpPr>
        <p:spPr>
          <a:xfrm>
            <a:off x="230952" y="3283526"/>
            <a:ext cx="4324005" cy="324495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3" name="Google Shape;127;p17">
            <a:extLst>
              <a:ext uri="{FF2B5EF4-FFF2-40B4-BE49-F238E27FC236}">
                <a16:creationId xmlns:a16="http://schemas.microsoft.com/office/drawing/2014/main" id="{5C04019F-7191-4549-8DD3-A82C014B0B65}"/>
              </a:ext>
            </a:extLst>
          </p:cNvPr>
          <p:cNvSpPr txBox="1"/>
          <p:nvPr/>
        </p:nvSpPr>
        <p:spPr>
          <a:xfrm>
            <a:off x="332510" y="3429000"/>
            <a:ext cx="4222447" cy="2952446"/>
          </a:xfrm>
          <a:prstGeom prst="rect">
            <a:avLst/>
          </a:prstGeom>
          <a:noFill/>
          <a:ln>
            <a:noFill/>
          </a:ln>
        </p:spPr>
        <p:txBody>
          <a:bodyPr spcFirstLastPara="1" wrap="square" lIns="91425" tIns="45700" rIns="91425" bIns="45700" anchor="t" anchorCtr="0">
            <a:noAutofit/>
          </a:bodyPr>
          <a:lstStyle/>
          <a:p>
            <a:pPr>
              <a:lnSpc>
                <a:spcPct val="150000"/>
              </a:lnSpc>
            </a:pPr>
            <a:r>
              <a:rPr lang="da-DK" sz="1600" dirty="0">
                <a:solidFill>
                  <a:schemeClr val="bg1"/>
                </a:solidFill>
                <a:latin typeface="Georgia" panose="02040502050405020303" pitchFamily="18" charset="0"/>
              </a:rPr>
              <a:t>”ATU er nørderi på A-niveau med faglige udfordringer, dygtige undervisere og herlige jævnaldrende. Jeg er blevet klogere på alt fra diplomatiets kunst til den nyeste forskning i neurodegenerative sygdomme”  </a:t>
            </a:r>
          </a:p>
          <a:p>
            <a:pPr>
              <a:lnSpc>
                <a:spcPct val="150000"/>
              </a:lnSpc>
            </a:pPr>
            <a:endParaRPr lang="da-DK" sz="1600" dirty="0">
              <a:solidFill>
                <a:schemeClr val="bg1"/>
              </a:solidFill>
              <a:latin typeface="Georgia" panose="02040502050405020303" pitchFamily="18" charset="0"/>
            </a:endParaRPr>
          </a:p>
          <a:p>
            <a:pPr>
              <a:lnSpc>
                <a:spcPct val="150000"/>
              </a:lnSpc>
            </a:pPr>
            <a:r>
              <a:rPr lang="da-DK" sz="1600" b="1" dirty="0">
                <a:solidFill>
                  <a:schemeClr val="bg1"/>
                </a:solidFill>
                <a:latin typeface="Georgia" panose="02040502050405020303" pitchFamily="18" charset="0"/>
              </a:rPr>
              <a:t>Thea Bladt Hansen, årgang 2016</a:t>
            </a:r>
          </a:p>
          <a:p>
            <a:endParaRPr lang="da-DK"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8A650227-C979-67DF-8230-E6209689EDAD}"/>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578859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indendørs, person, væg, bord&#10;&#10;&#10;&#10;Automatisk oprettet beskrivelse">
            <a:extLst>
              <a:ext uri="{FF2B5EF4-FFF2-40B4-BE49-F238E27FC236}">
                <a16:creationId xmlns:a16="http://schemas.microsoft.com/office/drawing/2014/main" id="{97AD009D-A8A7-1C4F-BED1-A80FEAEE4EC0}"/>
              </a:ext>
            </a:extLst>
          </p:cNvPr>
          <p:cNvPicPr>
            <a:picLocks noChangeAspect="1"/>
          </p:cNvPicPr>
          <p:nvPr/>
        </p:nvPicPr>
        <p:blipFill rotWithShape="1">
          <a:blip r:embed="rId3"/>
          <a:srcRect l="12868" b="11388"/>
          <a:stretch/>
        </p:blipFill>
        <p:spPr>
          <a:xfrm flipH="1">
            <a:off x="19120" y="0"/>
            <a:ext cx="12172879" cy="6985461"/>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 ifølge deltagerne</a:t>
            </a:r>
          </a:p>
        </p:txBody>
      </p:sp>
      <p:sp>
        <p:nvSpPr>
          <p:cNvPr id="11" name="Google Shape;137;p18">
            <a:extLst>
              <a:ext uri="{FF2B5EF4-FFF2-40B4-BE49-F238E27FC236}">
                <a16:creationId xmlns:a16="http://schemas.microsoft.com/office/drawing/2014/main" id="{EE256EBA-EF90-024C-93EE-8CB3EBD7E073}"/>
              </a:ext>
            </a:extLst>
          </p:cNvPr>
          <p:cNvSpPr/>
          <p:nvPr/>
        </p:nvSpPr>
        <p:spPr>
          <a:xfrm>
            <a:off x="230952" y="2576945"/>
            <a:ext cx="4324005" cy="3951533"/>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3" name="Google Shape;127;p17">
            <a:extLst>
              <a:ext uri="{FF2B5EF4-FFF2-40B4-BE49-F238E27FC236}">
                <a16:creationId xmlns:a16="http://schemas.microsoft.com/office/drawing/2014/main" id="{5C04019F-7191-4549-8DD3-A82C014B0B65}"/>
              </a:ext>
            </a:extLst>
          </p:cNvPr>
          <p:cNvSpPr txBox="1"/>
          <p:nvPr/>
        </p:nvSpPr>
        <p:spPr>
          <a:xfrm>
            <a:off x="332510" y="2715491"/>
            <a:ext cx="4114799" cy="3665955"/>
          </a:xfrm>
          <a:prstGeom prst="rect">
            <a:avLst/>
          </a:prstGeom>
          <a:noFill/>
          <a:ln>
            <a:noFill/>
          </a:ln>
        </p:spPr>
        <p:txBody>
          <a:bodyPr spcFirstLastPara="1" wrap="square" lIns="91425" tIns="45700" rIns="91425" bIns="45700" anchor="t" anchorCtr="0">
            <a:noAutofit/>
          </a:bodyPr>
          <a:lstStyle/>
          <a:p>
            <a:pPr>
              <a:lnSpc>
                <a:spcPct val="150000"/>
              </a:lnSpc>
            </a:pPr>
            <a:r>
              <a:rPr lang="da-DK" sz="1600" dirty="0">
                <a:solidFill>
                  <a:schemeClr val="bg1"/>
                </a:solidFill>
                <a:latin typeface="Georgia" panose="02040502050405020303" pitchFamily="18" charset="0"/>
              </a:rPr>
              <a:t>” ATU er så meget mere end bare det akademiske - det er en sammensætning af fantasier, som tilsammen danner en symfoni af personlig udvikling. ATU er mit tilflugtssted fra den travle hverdag, der skaber et læringsmiljø for mig med frie rammer.”</a:t>
            </a:r>
          </a:p>
          <a:p>
            <a:pPr>
              <a:lnSpc>
                <a:spcPct val="150000"/>
              </a:lnSpc>
            </a:pPr>
            <a:endParaRPr lang="da-DK" sz="1600" b="1" dirty="0">
              <a:solidFill>
                <a:schemeClr val="bg1"/>
              </a:solidFill>
              <a:latin typeface="Georgia" panose="02040502050405020303" pitchFamily="18" charset="0"/>
            </a:endParaRPr>
          </a:p>
          <a:p>
            <a:pPr>
              <a:lnSpc>
                <a:spcPct val="150000"/>
              </a:lnSpc>
            </a:pPr>
            <a:r>
              <a:rPr lang="da-DK" sz="1600" b="1" dirty="0">
                <a:solidFill>
                  <a:schemeClr val="bg1"/>
                </a:solidFill>
                <a:latin typeface="Georgia" panose="02040502050405020303" pitchFamily="18" charset="0"/>
              </a:rPr>
              <a:t>Jonas Møller Andersen, årgang 2017</a:t>
            </a:r>
          </a:p>
          <a:p>
            <a:endParaRPr lang="da-DK"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118D6290-397A-2A90-CB93-CB6DC70C8372}"/>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858161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Sådan ser forløbet på  ATU | Syd ud</a:t>
            </a:r>
          </a:p>
        </p:txBody>
      </p:sp>
      <p:graphicFrame>
        <p:nvGraphicFramePr>
          <p:cNvPr id="9" name="Tabel 8">
            <a:extLst>
              <a:ext uri="{FF2B5EF4-FFF2-40B4-BE49-F238E27FC236}">
                <a16:creationId xmlns:a16="http://schemas.microsoft.com/office/drawing/2014/main" id="{F7CD7611-AD8D-A047-BCE2-F65D33F1D65F}"/>
              </a:ext>
            </a:extLst>
          </p:cNvPr>
          <p:cNvGraphicFramePr>
            <a:graphicFrameLocks noGrp="1"/>
          </p:cNvGraphicFramePr>
          <p:nvPr>
            <p:extLst>
              <p:ext uri="{D42A27DB-BD31-4B8C-83A1-F6EECF244321}">
                <p14:modId xmlns:p14="http://schemas.microsoft.com/office/powerpoint/2010/main" val="2859744996"/>
              </p:ext>
            </p:extLst>
          </p:nvPr>
        </p:nvGraphicFramePr>
        <p:xfrm>
          <a:off x="2126673" y="2021044"/>
          <a:ext cx="7938654" cy="3616035"/>
        </p:xfrm>
        <a:graphic>
          <a:graphicData uri="http://schemas.openxmlformats.org/drawingml/2006/table">
            <a:tbl>
              <a:tblPr firstRow="1" bandRow="1">
                <a:tableStyleId>{F5AB1C69-6EDB-4FF4-983F-18BD219EF322}</a:tableStyleId>
              </a:tblPr>
              <a:tblGrid>
                <a:gridCol w="959618">
                  <a:extLst>
                    <a:ext uri="{9D8B030D-6E8A-4147-A177-3AD203B41FA5}">
                      <a16:colId xmlns:a16="http://schemas.microsoft.com/office/drawing/2014/main" val="20000"/>
                    </a:ext>
                  </a:extLst>
                </a:gridCol>
                <a:gridCol w="2442663">
                  <a:extLst>
                    <a:ext uri="{9D8B030D-6E8A-4147-A177-3AD203B41FA5}">
                      <a16:colId xmlns:a16="http://schemas.microsoft.com/office/drawing/2014/main" val="20001"/>
                    </a:ext>
                  </a:extLst>
                </a:gridCol>
                <a:gridCol w="2551710">
                  <a:extLst>
                    <a:ext uri="{9D8B030D-6E8A-4147-A177-3AD203B41FA5}">
                      <a16:colId xmlns:a16="http://schemas.microsoft.com/office/drawing/2014/main" val="20002"/>
                    </a:ext>
                  </a:extLst>
                </a:gridCol>
                <a:gridCol w="1984663">
                  <a:extLst>
                    <a:ext uri="{9D8B030D-6E8A-4147-A177-3AD203B41FA5}">
                      <a16:colId xmlns:a16="http://schemas.microsoft.com/office/drawing/2014/main" val="20003"/>
                    </a:ext>
                  </a:extLst>
                </a:gridCol>
              </a:tblGrid>
              <a:tr h="570953">
                <a:tc>
                  <a:txBody>
                    <a:bodyPr/>
                    <a:lstStyle/>
                    <a:p>
                      <a:pPr algn="ctr"/>
                      <a:endParaRPr lang="da-DK"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Efterårssemester</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Forårssemester</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Sommer</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0"/>
                  </a:ext>
                </a:extLst>
              </a:tr>
              <a:tr h="1021028">
                <a:tc>
                  <a:txBody>
                    <a:bodyPr/>
                    <a:lstStyle/>
                    <a:p>
                      <a:pPr algn="ctr"/>
                      <a:r>
                        <a:rPr lang="da-DK" dirty="0">
                          <a:latin typeface="Georgia" panose="02040502050405020303" pitchFamily="18" charset="0"/>
                        </a:rPr>
                        <a:t>1. g.</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Ansøgningsproces</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Talent og akademia</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Summer camp</a:t>
                      </a:r>
                      <a:br>
                        <a:rPr lang="da-DK" sz="1400" dirty="0">
                          <a:latin typeface="Georgia" panose="02040502050405020303" pitchFamily="18" charset="0"/>
                        </a:rPr>
                      </a:b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1141906">
                <a:tc>
                  <a:txBody>
                    <a:bodyPr/>
                    <a:lstStyle/>
                    <a:p>
                      <a:pPr algn="ctr"/>
                      <a:r>
                        <a:rPr lang="da-DK" dirty="0">
                          <a:latin typeface="Georgia" panose="02040502050405020303" pitchFamily="18" charset="0"/>
                        </a:rPr>
                        <a:t>2. g.</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1400" dirty="0">
                          <a:latin typeface="Georgia" panose="02040502050405020303" pitchFamily="18" charset="0"/>
                        </a:rPr>
                        <a:t>Akademisk vidensskabelse</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Akademisk formidling &amp; samarbejde </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(Summer camp)</a:t>
                      </a:r>
                    </a:p>
                    <a:p>
                      <a:pPr algn="ctr"/>
                      <a:r>
                        <a:rPr lang="da-DK" sz="1000" dirty="0">
                          <a:latin typeface="Georgia" panose="02040502050405020303" pitchFamily="18" charset="0"/>
                        </a:rPr>
                        <a:t>Hvis du ikke nåede det første år</a:t>
                      </a:r>
                      <a:endParaRPr lang="da-DK" sz="10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882148">
                <a:tc>
                  <a:txBody>
                    <a:bodyPr/>
                    <a:lstStyle/>
                    <a:p>
                      <a:pPr algn="ctr"/>
                      <a:r>
                        <a:rPr lang="da-DK" dirty="0">
                          <a:latin typeface="Georgia" panose="02040502050405020303" pitchFamily="18" charset="0"/>
                        </a:rPr>
                        <a:t>3. g.</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ctr"/>
                      <a:r>
                        <a:rPr lang="da-DK" sz="1400" baseline="0" dirty="0">
                          <a:latin typeface="Georgia" panose="02040502050405020303" pitchFamily="18" charset="0"/>
                        </a:rPr>
                        <a:t>Akademisk studieliv &amp; karriere</a:t>
                      </a:r>
                      <a:endParaRPr lang="da-DK" sz="1400" b="0" i="0" baseline="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Diplomoverrækkelse</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bl>
          </a:graphicData>
        </a:graphic>
      </p:graphicFrame>
      <p:pic>
        <p:nvPicPr>
          <p:cNvPr id="2" name="Billede 1">
            <a:extLst>
              <a:ext uri="{FF2B5EF4-FFF2-40B4-BE49-F238E27FC236}">
                <a16:creationId xmlns:a16="http://schemas.microsoft.com/office/drawing/2014/main" id="{1E83078D-5FED-3208-9944-A5BC232D8F89}"/>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391982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Talent og akademia</a:t>
            </a:r>
          </a:p>
        </p:txBody>
      </p:sp>
      <p:graphicFrame>
        <p:nvGraphicFramePr>
          <p:cNvPr id="7" name="Tabel 6">
            <a:extLst>
              <a:ext uri="{FF2B5EF4-FFF2-40B4-BE49-F238E27FC236}">
                <a16:creationId xmlns:a16="http://schemas.microsoft.com/office/drawing/2014/main" id="{31E842D4-F09A-0249-BDDC-D60A6ADA5CC2}"/>
              </a:ext>
            </a:extLst>
          </p:cNvPr>
          <p:cNvGraphicFramePr>
            <a:graphicFrameLocks noGrp="1"/>
          </p:cNvGraphicFramePr>
          <p:nvPr>
            <p:extLst>
              <p:ext uri="{D42A27DB-BD31-4B8C-83A1-F6EECF244321}">
                <p14:modId xmlns:p14="http://schemas.microsoft.com/office/powerpoint/2010/main" val="1016277137"/>
              </p:ext>
            </p:extLst>
          </p:nvPr>
        </p:nvGraphicFramePr>
        <p:xfrm>
          <a:off x="1624445" y="2382981"/>
          <a:ext cx="8943109" cy="3346922"/>
        </p:xfrm>
        <a:graphic>
          <a:graphicData uri="http://schemas.openxmlformats.org/drawingml/2006/table">
            <a:tbl>
              <a:tblPr firstRow="1" bandRow="1">
                <a:tableStyleId>{F5AB1C69-6EDB-4FF4-983F-18BD219EF322}</a:tableStyleId>
              </a:tblPr>
              <a:tblGrid>
                <a:gridCol w="2004904">
                  <a:extLst>
                    <a:ext uri="{9D8B030D-6E8A-4147-A177-3AD203B41FA5}">
                      <a16:colId xmlns:a16="http://schemas.microsoft.com/office/drawing/2014/main" val="20000"/>
                    </a:ext>
                  </a:extLst>
                </a:gridCol>
                <a:gridCol w="6938205">
                  <a:extLst>
                    <a:ext uri="{9D8B030D-6E8A-4147-A177-3AD203B41FA5}">
                      <a16:colId xmlns:a16="http://schemas.microsoft.com/office/drawing/2014/main" val="20001"/>
                    </a:ext>
                  </a:extLst>
                </a:gridCol>
              </a:tblGrid>
              <a:tr h="695911">
                <a:tc>
                  <a:txBody>
                    <a:bodyPr/>
                    <a:lstStyle/>
                    <a:p>
                      <a:pPr algn="ctr"/>
                      <a:r>
                        <a:rPr lang="da-DK" dirty="0">
                          <a:latin typeface="Georgia" panose="02040502050405020303" pitchFamily="18" charset="0"/>
                        </a:rPr>
                        <a:t>1. semester</a:t>
                      </a:r>
                      <a:endParaRPr lang="da-DK" b="0" i="0" dirty="0">
                        <a:latin typeface="Georgia" panose="02040502050405020303" pitchFamily="18" charset="0"/>
                        <a:ea typeface="Helvetica Neue Thin" charset="0"/>
                        <a:cs typeface="Helvetica Neue Thin" charset="0"/>
                      </a:endParaRPr>
                    </a:p>
                  </a:txBody>
                  <a:tcPr anchor="ct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0"/>
                  </a:ext>
                </a:extLst>
              </a:tr>
              <a:tr h="546843">
                <a:tc>
                  <a:txBody>
                    <a:bodyPr/>
                    <a:lstStyle/>
                    <a:p>
                      <a:pPr algn="ctr"/>
                      <a:r>
                        <a:rPr lang="da-DK" dirty="0">
                          <a:latin typeface="Georgia" panose="02040502050405020303" pitchFamily="18" charset="0"/>
                        </a:rPr>
                        <a:t>Seminar</a:t>
                      </a:r>
                      <a:r>
                        <a:rPr lang="da-DK" baseline="0" dirty="0">
                          <a:latin typeface="Georgia" panose="02040502050405020303" pitchFamily="18" charset="0"/>
                        </a:rPr>
                        <a:t> A</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Kickstart og introduktion til ATU</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526042">
                <a:tc>
                  <a:txBody>
                    <a:bodyPr/>
                    <a:lstStyle/>
                    <a:p>
                      <a:pPr algn="ctr"/>
                      <a:r>
                        <a:rPr lang="da-DK" dirty="0">
                          <a:latin typeface="Georgia" panose="02040502050405020303" pitchFamily="18" charset="0"/>
                        </a:rPr>
                        <a:t>Seminar</a:t>
                      </a:r>
                      <a:r>
                        <a:rPr lang="da-DK" baseline="0" dirty="0">
                          <a:latin typeface="Georgia" panose="02040502050405020303" pitchFamily="18" charset="0"/>
                        </a:rPr>
                        <a:t> B</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Introduktion til Sundhedsvidenskab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526042">
                <a:tc>
                  <a:txBody>
                    <a:bodyPr/>
                    <a:lstStyle/>
                    <a:p>
                      <a:pPr algn="ctr"/>
                      <a:r>
                        <a:rPr lang="da-DK" dirty="0">
                          <a:latin typeface="Georgia" panose="02040502050405020303" pitchFamily="18" charset="0"/>
                        </a:rPr>
                        <a:t>Seminar C</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Introduktion til Humaniora</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r h="526042">
                <a:tc>
                  <a:txBody>
                    <a:bodyPr/>
                    <a:lstStyle/>
                    <a:p>
                      <a:pPr algn="ctr"/>
                      <a:r>
                        <a:rPr lang="da-DK" dirty="0">
                          <a:latin typeface="Georgia" panose="02040502050405020303" pitchFamily="18" charset="0"/>
                        </a:rPr>
                        <a:t>Seminar D</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Introduktion til Naturvidenskab &amp; Teknik</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4"/>
                  </a:ext>
                </a:extLst>
              </a:tr>
              <a:tr h="526042">
                <a:tc>
                  <a:txBody>
                    <a:bodyPr/>
                    <a:lstStyle/>
                    <a:p>
                      <a:pPr algn="ctr"/>
                      <a:r>
                        <a:rPr lang="da-DK" dirty="0">
                          <a:latin typeface="Georgia" panose="02040502050405020303" pitchFamily="18" charset="0"/>
                        </a:rPr>
                        <a:t>Seminar E</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Introduktion til Samfundsvidenskab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2792237255"/>
                  </a:ext>
                </a:extLst>
              </a:tr>
            </a:tbl>
          </a:graphicData>
        </a:graphic>
      </p:graphicFrame>
      <p:pic>
        <p:nvPicPr>
          <p:cNvPr id="2" name="Billede 1">
            <a:extLst>
              <a:ext uri="{FF2B5EF4-FFF2-40B4-BE49-F238E27FC236}">
                <a16:creationId xmlns:a16="http://schemas.microsoft.com/office/drawing/2014/main" id="{58342AD4-4789-7B42-273F-54E93499D760}"/>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439675196"/>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5836</TotalTime>
  <Words>1124</Words>
  <Application>Microsoft Office PowerPoint</Application>
  <PresentationFormat>Widescreen</PresentationFormat>
  <Paragraphs>185</Paragraphs>
  <Slides>24</Slides>
  <Notes>24</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24</vt:i4>
      </vt:variant>
    </vt:vector>
  </HeadingPairs>
  <TitlesOfParts>
    <vt:vector size="31" baseType="lpstr">
      <vt:lpstr>Arial</vt:lpstr>
      <vt:lpstr>Calibri</vt:lpstr>
      <vt:lpstr>Calibri Light</vt:lpstr>
      <vt:lpstr>Geo</vt:lpstr>
      <vt:lpstr>Georgia</vt:lpstr>
      <vt:lpstr>Verdana</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Karriereveje</dc:title>
  <dc:creator>Janne Hansen</dc:creator>
  <cp:lastModifiedBy>ATU - Christian Glasdam Andersen</cp:lastModifiedBy>
  <cp:revision>136</cp:revision>
  <cp:lastPrinted>2018-05-08T12:16:01Z</cp:lastPrinted>
  <dcterms:created xsi:type="dcterms:W3CDTF">2018-05-07T11:55:37Z</dcterms:created>
  <dcterms:modified xsi:type="dcterms:W3CDTF">2025-01-06T10:22:58Z</dcterms:modified>
</cp:coreProperties>
</file>