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5" r:id="rId4"/>
    <p:sldId id="276" r:id="rId5"/>
    <p:sldId id="289" r:id="rId6"/>
    <p:sldId id="288" r:id="rId7"/>
    <p:sldId id="290" r:id="rId8"/>
    <p:sldId id="277" r:id="rId9"/>
    <p:sldId id="278" r:id="rId10"/>
    <p:sldId id="279" r:id="rId11"/>
    <p:sldId id="280" r:id="rId12"/>
    <p:sldId id="281" r:id="rId13"/>
    <p:sldId id="282" r:id="rId14"/>
    <p:sldId id="270" r:id="rId15"/>
    <p:sldId id="271" r:id="rId16"/>
    <p:sldId id="272" r:id="rId17"/>
    <p:sldId id="273" r:id="rId18"/>
    <p:sldId id="274" r:id="rId19"/>
    <p:sldId id="287" r:id="rId20"/>
    <p:sldId id="284" r:id="rId21"/>
    <p:sldId id="291" r:id="rId22"/>
    <p:sldId id="292" r:id="rId23"/>
    <p:sldId id="285" r:id="rId24"/>
    <p:sldId id="286"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01"/>
    <a:srgbClr val="AE0103"/>
    <a:srgbClr val="A30104"/>
    <a:srgbClr val="B3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26"/>
    <p:restoredTop sz="82647"/>
  </p:normalViewPr>
  <p:slideViewPr>
    <p:cSldViewPr snapToGrid="0" snapToObjects="1">
      <p:cViewPr varScale="1">
        <p:scale>
          <a:sx n="102" d="100"/>
          <a:sy n="102" d="100"/>
        </p:scale>
        <p:origin x="2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D3E2B2-C961-724B-975A-EE86C383EEF8}" type="datetimeFigureOut">
              <a:rPr lang="da-DK" smtClean="0"/>
              <a:t>06.12.2023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8A5AB2-25F2-C54C-872A-96342D321870}" type="slidenum">
              <a:rPr lang="da-DK" smtClean="0"/>
              <a:t>‹nr.›</a:t>
            </a:fld>
            <a:endParaRPr lang="da-DK"/>
          </a:p>
        </p:txBody>
      </p:sp>
    </p:spTree>
    <p:extLst>
      <p:ext uri="{BB962C8B-B14F-4D97-AF65-F5344CB8AC3E}">
        <p14:creationId xmlns:p14="http://schemas.microsoft.com/office/powerpoint/2010/main" val="4245153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latin typeface="Georgia" panose="02040502050405020303" pitchFamily="18" charset="0"/>
            </a:endParaRPr>
          </a:p>
        </p:txBody>
      </p:sp>
      <p:sp>
        <p:nvSpPr>
          <p:cNvPr id="4" name="Pladsholder til slidenummer 3"/>
          <p:cNvSpPr>
            <a:spLocks noGrp="1"/>
          </p:cNvSpPr>
          <p:nvPr>
            <p:ph type="sldNum" sz="quarter" idx="10"/>
          </p:nvPr>
        </p:nvSpPr>
        <p:spPr/>
        <p:txBody>
          <a:bodyPr/>
          <a:lstStyle/>
          <a:p>
            <a:fld id="{B28A5AB2-25F2-C54C-872A-96342D321870}" type="slidenum">
              <a:rPr lang="da-DK" smtClean="0"/>
              <a:t>1</a:t>
            </a:fld>
            <a:endParaRPr lang="da-DK"/>
          </a:p>
        </p:txBody>
      </p:sp>
    </p:spTree>
    <p:extLst>
      <p:ext uri="{BB962C8B-B14F-4D97-AF65-F5344CB8AC3E}">
        <p14:creationId xmlns:p14="http://schemas.microsoft.com/office/powerpoint/2010/main" val="1486255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10</a:t>
            </a:fld>
            <a:endParaRPr lang="da-DK"/>
          </a:p>
        </p:txBody>
      </p:sp>
    </p:spTree>
    <p:extLst>
      <p:ext uri="{BB962C8B-B14F-4D97-AF65-F5344CB8AC3E}">
        <p14:creationId xmlns:p14="http://schemas.microsoft.com/office/powerpoint/2010/main" val="2207141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11</a:t>
            </a:fld>
            <a:endParaRPr lang="da-DK"/>
          </a:p>
        </p:txBody>
      </p:sp>
    </p:spTree>
    <p:extLst>
      <p:ext uri="{BB962C8B-B14F-4D97-AF65-F5344CB8AC3E}">
        <p14:creationId xmlns:p14="http://schemas.microsoft.com/office/powerpoint/2010/main" val="159907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12</a:t>
            </a:fld>
            <a:endParaRPr lang="da-DK"/>
          </a:p>
        </p:txBody>
      </p:sp>
    </p:spTree>
    <p:extLst>
      <p:ext uri="{BB962C8B-B14F-4D97-AF65-F5344CB8AC3E}">
        <p14:creationId xmlns:p14="http://schemas.microsoft.com/office/powerpoint/2010/main" val="1467919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13</a:t>
            </a:fld>
            <a:endParaRPr lang="da-DK"/>
          </a:p>
        </p:txBody>
      </p:sp>
    </p:spTree>
    <p:extLst>
      <p:ext uri="{BB962C8B-B14F-4D97-AF65-F5344CB8AC3E}">
        <p14:creationId xmlns:p14="http://schemas.microsoft.com/office/powerpoint/2010/main" val="346599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14</a:t>
            </a:fld>
            <a:endParaRPr lang="da-DK"/>
          </a:p>
        </p:txBody>
      </p:sp>
    </p:spTree>
    <p:extLst>
      <p:ext uri="{BB962C8B-B14F-4D97-AF65-F5344CB8AC3E}">
        <p14:creationId xmlns:p14="http://schemas.microsoft.com/office/powerpoint/2010/main" val="3135937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15</a:t>
            </a:fld>
            <a:endParaRPr lang="da-DK"/>
          </a:p>
        </p:txBody>
      </p:sp>
    </p:spTree>
    <p:extLst>
      <p:ext uri="{BB962C8B-B14F-4D97-AF65-F5344CB8AC3E}">
        <p14:creationId xmlns:p14="http://schemas.microsoft.com/office/powerpoint/2010/main" val="581149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16</a:t>
            </a:fld>
            <a:endParaRPr lang="da-DK"/>
          </a:p>
        </p:txBody>
      </p:sp>
    </p:spTree>
    <p:extLst>
      <p:ext uri="{BB962C8B-B14F-4D97-AF65-F5344CB8AC3E}">
        <p14:creationId xmlns:p14="http://schemas.microsoft.com/office/powerpoint/2010/main" val="94354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17</a:t>
            </a:fld>
            <a:endParaRPr lang="da-DK"/>
          </a:p>
        </p:txBody>
      </p:sp>
    </p:spTree>
    <p:extLst>
      <p:ext uri="{BB962C8B-B14F-4D97-AF65-F5344CB8AC3E}">
        <p14:creationId xmlns:p14="http://schemas.microsoft.com/office/powerpoint/2010/main" val="89616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18</a:t>
            </a:fld>
            <a:endParaRPr lang="da-DK"/>
          </a:p>
        </p:txBody>
      </p:sp>
    </p:spTree>
    <p:extLst>
      <p:ext uri="{BB962C8B-B14F-4D97-AF65-F5344CB8AC3E}">
        <p14:creationId xmlns:p14="http://schemas.microsoft.com/office/powerpoint/2010/main" val="2066764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19</a:t>
            </a:fld>
            <a:endParaRPr lang="da-DK"/>
          </a:p>
        </p:txBody>
      </p:sp>
    </p:spTree>
    <p:extLst>
      <p:ext uri="{BB962C8B-B14F-4D97-AF65-F5344CB8AC3E}">
        <p14:creationId xmlns:p14="http://schemas.microsoft.com/office/powerpoint/2010/main" val="49888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a:t>
            </a:fld>
            <a:endParaRPr lang="da-DK"/>
          </a:p>
        </p:txBody>
      </p:sp>
    </p:spTree>
    <p:extLst>
      <p:ext uri="{BB962C8B-B14F-4D97-AF65-F5344CB8AC3E}">
        <p14:creationId xmlns:p14="http://schemas.microsoft.com/office/powerpoint/2010/main" val="3116753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20</a:t>
            </a:fld>
            <a:endParaRPr lang="da-DK"/>
          </a:p>
        </p:txBody>
      </p:sp>
    </p:spTree>
    <p:extLst>
      <p:ext uri="{BB962C8B-B14F-4D97-AF65-F5344CB8AC3E}">
        <p14:creationId xmlns:p14="http://schemas.microsoft.com/office/powerpoint/2010/main" val="83531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21</a:t>
            </a:fld>
            <a:endParaRPr lang="da-DK"/>
          </a:p>
        </p:txBody>
      </p:sp>
    </p:spTree>
    <p:extLst>
      <p:ext uri="{BB962C8B-B14F-4D97-AF65-F5344CB8AC3E}">
        <p14:creationId xmlns:p14="http://schemas.microsoft.com/office/powerpoint/2010/main" val="55101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22</a:t>
            </a:fld>
            <a:endParaRPr lang="da-DK"/>
          </a:p>
        </p:txBody>
      </p:sp>
    </p:spTree>
    <p:extLst>
      <p:ext uri="{BB962C8B-B14F-4D97-AF65-F5344CB8AC3E}">
        <p14:creationId xmlns:p14="http://schemas.microsoft.com/office/powerpoint/2010/main" val="11147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23</a:t>
            </a:fld>
            <a:endParaRPr lang="da-DK"/>
          </a:p>
        </p:txBody>
      </p:sp>
    </p:spTree>
    <p:extLst>
      <p:ext uri="{BB962C8B-B14F-4D97-AF65-F5344CB8AC3E}">
        <p14:creationId xmlns:p14="http://schemas.microsoft.com/office/powerpoint/2010/main" val="2323049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24</a:t>
            </a:fld>
            <a:endParaRPr lang="da-DK"/>
          </a:p>
        </p:txBody>
      </p:sp>
    </p:spTree>
    <p:extLst>
      <p:ext uri="{BB962C8B-B14F-4D97-AF65-F5344CB8AC3E}">
        <p14:creationId xmlns:p14="http://schemas.microsoft.com/office/powerpoint/2010/main" val="38610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3</a:t>
            </a:fld>
            <a:endParaRPr lang="da-DK"/>
          </a:p>
        </p:txBody>
      </p:sp>
    </p:spTree>
    <p:extLst>
      <p:ext uri="{BB962C8B-B14F-4D97-AF65-F5344CB8AC3E}">
        <p14:creationId xmlns:p14="http://schemas.microsoft.com/office/powerpoint/2010/main" val="1977864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4</a:t>
            </a:fld>
            <a:endParaRPr lang="da-DK"/>
          </a:p>
        </p:txBody>
      </p:sp>
    </p:spTree>
    <p:extLst>
      <p:ext uri="{BB962C8B-B14F-4D97-AF65-F5344CB8AC3E}">
        <p14:creationId xmlns:p14="http://schemas.microsoft.com/office/powerpoint/2010/main" val="245303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5</a:t>
            </a:fld>
            <a:endParaRPr lang="da-DK"/>
          </a:p>
        </p:txBody>
      </p:sp>
    </p:spTree>
    <p:extLst>
      <p:ext uri="{BB962C8B-B14F-4D97-AF65-F5344CB8AC3E}">
        <p14:creationId xmlns:p14="http://schemas.microsoft.com/office/powerpoint/2010/main" val="2325451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6</a:t>
            </a:fld>
            <a:endParaRPr lang="da-DK"/>
          </a:p>
        </p:txBody>
      </p:sp>
    </p:spTree>
    <p:extLst>
      <p:ext uri="{BB962C8B-B14F-4D97-AF65-F5344CB8AC3E}">
        <p14:creationId xmlns:p14="http://schemas.microsoft.com/office/powerpoint/2010/main" val="216108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7</a:t>
            </a:fld>
            <a:endParaRPr lang="da-DK"/>
          </a:p>
        </p:txBody>
      </p:sp>
    </p:spTree>
    <p:extLst>
      <p:ext uri="{BB962C8B-B14F-4D97-AF65-F5344CB8AC3E}">
        <p14:creationId xmlns:p14="http://schemas.microsoft.com/office/powerpoint/2010/main" val="279005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8</a:t>
            </a:fld>
            <a:endParaRPr lang="da-DK"/>
          </a:p>
        </p:txBody>
      </p:sp>
    </p:spTree>
    <p:extLst>
      <p:ext uri="{BB962C8B-B14F-4D97-AF65-F5344CB8AC3E}">
        <p14:creationId xmlns:p14="http://schemas.microsoft.com/office/powerpoint/2010/main" val="3246688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28A5AB2-25F2-C54C-872A-96342D321870}" type="slidenum">
              <a:rPr lang="da-DK" smtClean="0"/>
              <a:t>9</a:t>
            </a:fld>
            <a:endParaRPr lang="da-DK"/>
          </a:p>
        </p:txBody>
      </p:sp>
    </p:spTree>
    <p:extLst>
      <p:ext uri="{BB962C8B-B14F-4D97-AF65-F5344CB8AC3E}">
        <p14:creationId xmlns:p14="http://schemas.microsoft.com/office/powerpoint/2010/main" val="278677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7AC6C3-FD43-724E-B1AC-361CFBC70F31}"/>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7623DAC0-F815-9C49-9A2F-B53D0ED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C9E763B-29DB-5E48-BEE5-269634A90897}"/>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410CE919-00A3-7C41-B70A-59F973EAD3F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0FBA753-8C31-6041-838D-C6DEF7DC843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775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C0C81E-4D42-354E-9AA0-F80917AB2380}"/>
              </a:ext>
            </a:extLst>
          </p:cNvPr>
          <p:cNvSpPr>
            <a:spLocks noGrp="1"/>
          </p:cNvSpPr>
          <p:nvPr>
            <p:ph type="title"/>
          </p:nvPr>
        </p:nvSpPr>
        <p:spPr/>
        <p:txBody>
          <a:bodyPr/>
          <a:lstStyle/>
          <a:p>
            <a:r>
              <a:rPr lang="da-DK"/>
              <a:t>Klik for at redigere i master</a:t>
            </a:r>
          </a:p>
        </p:txBody>
      </p:sp>
      <p:sp>
        <p:nvSpPr>
          <p:cNvPr id="3" name="Pladsholder til lodret titel 2">
            <a:extLst>
              <a:ext uri="{FF2B5EF4-FFF2-40B4-BE49-F238E27FC236}">
                <a16:creationId xmlns:a16="http://schemas.microsoft.com/office/drawing/2014/main" id="{6E567807-F768-7A4D-845C-68ABBD233500}"/>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7AC3EF0-3E9C-0C4A-B28C-5C7071244212}"/>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FA443404-DFEB-E74A-AA62-643D147018B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D81BC9-657E-8A4D-BA8C-72591617D0E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588195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D59791-D9AE-9D4F-B028-0C65D131F530}"/>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a:extLst>
              <a:ext uri="{FF2B5EF4-FFF2-40B4-BE49-F238E27FC236}">
                <a16:creationId xmlns:a16="http://schemas.microsoft.com/office/drawing/2014/main" id="{1B82AC95-6095-0341-B26A-130174838E3E}"/>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6B28E0-4CC7-2B4D-B804-BA23E5DC8609}"/>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5065FC5D-AC37-6E40-A74F-52CF30B3E7E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BB2FC17-BB54-D843-863F-ADC37CE4715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333031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6A1F8-7D8C-EC4C-A8DF-EBF0F1F1CA94}"/>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1E631F4-C604-8744-8FE4-DBA0CF15F653}"/>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0891C87-4632-E746-91AA-031E4FCD6D68}"/>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B21FBDE3-128C-8646-940F-AB1842B8F0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9403CE-CA1D-C044-995B-4A8E3B20C53E}"/>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441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CD1AEF-FDC0-254F-95BD-9608B5D4134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6285F467-E6C7-6749-9D26-8B89828DC3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0C1409DA-4E55-5C4D-B51B-3EE27EF3CB94}"/>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1E616871-9D10-FF4E-9770-9D04BA0AC34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43F9C17-F6B5-AD49-B163-08B52710D42A}"/>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65112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BF6F75-CB0A-8147-8698-BB5E6C116C4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5DF2F9AF-CBBB-AC41-836C-5ED14D682DEF}"/>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C9391AD-4326-1440-8293-1E476F858D08}"/>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9AC33EC-4673-0243-8FE3-C44EF7AC5059}"/>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6" name="Pladsholder til sidefod 5">
            <a:extLst>
              <a:ext uri="{FF2B5EF4-FFF2-40B4-BE49-F238E27FC236}">
                <a16:creationId xmlns:a16="http://schemas.microsoft.com/office/drawing/2014/main" id="{FDF22F52-0DC0-3B4D-8D1E-DCA9A0DCC29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81C668-6436-5746-8668-39A11C1282C3}"/>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1098907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4953D-5DD5-804A-BBDB-38A66C44D3E4}"/>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70032167-F2E0-1B4C-8911-CB21CDE0E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3DD0D2C4-E73E-FE43-B6D3-F28C65D99903}"/>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049D71E-3BD9-EA4D-856C-0EAF9EC99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1D1E4198-DA56-0C40-950E-7D8FC8D18F61}"/>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6C36A8-5B4C-E14B-8CF5-792A843D1311}"/>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8" name="Pladsholder til sidefod 7">
            <a:extLst>
              <a:ext uri="{FF2B5EF4-FFF2-40B4-BE49-F238E27FC236}">
                <a16:creationId xmlns:a16="http://schemas.microsoft.com/office/drawing/2014/main" id="{52810C14-571D-7B48-9572-187B095027B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E3BEF0-BF2F-AC41-8AFE-0B6D01BC6C02}"/>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2036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89416-5C35-DF4D-BA08-3191F710CD5B}"/>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0D4B0B72-7B0A-374B-82C1-115A0C33FCDC}"/>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4" name="Pladsholder til sidefod 3">
            <a:extLst>
              <a:ext uri="{FF2B5EF4-FFF2-40B4-BE49-F238E27FC236}">
                <a16:creationId xmlns:a16="http://schemas.microsoft.com/office/drawing/2014/main" id="{E0E8623A-2676-5949-B1B0-3826C11F5D3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88BE856-55A3-8E47-B5D3-A41FB411B4A6}"/>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15801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C52FB27-6869-6748-8CF2-FF7E86456FA2}"/>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3" name="Pladsholder til sidefod 2">
            <a:extLst>
              <a:ext uri="{FF2B5EF4-FFF2-40B4-BE49-F238E27FC236}">
                <a16:creationId xmlns:a16="http://schemas.microsoft.com/office/drawing/2014/main" id="{1CB93D2B-7E68-7F4F-966A-01F7F35B9FF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E03767E-6CF9-E645-A495-E5267819D2BB}"/>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302278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015B-CDE0-B446-9311-F570AAF90DD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21149D2-7A24-E34B-B113-849CDC0E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E6A9E3-19CD-EB4E-97BA-02816EB81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0AB84D8B-377C-AE4D-86B2-CDCB72E0A909}"/>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6" name="Pladsholder til sidefod 5">
            <a:extLst>
              <a:ext uri="{FF2B5EF4-FFF2-40B4-BE49-F238E27FC236}">
                <a16:creationId xmlns:a16="http://schemas.microsoft.com/office/drawing/2014/main" id="{67C5D8E1-2874-9D42-92F3-7E5BD0E5D48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6E402A6-F7CD-E748-BAF4-CADF38DBF117}"/>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83324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453F6-B895-7440-A3FA-27CE9F47761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8DFD79EE-6D05-A14E-ADB0-691FD21FE0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3ADBBCD-1679-A344-B1C8-590EF0162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7E1EA6C4-356C-D843-9641-66833F0A8BEA}"/>
              </a:ext>
            </a:extLst>
          </p:cNvPr>
          <p:cNvSpPr>
            <a:spLocks noGrp="1"/>
          </p:cNvSpPr>
          <p:nvPr>
            <p:ph type="dt" sz="half" idx="10"/>
          </p:nvPr>
        </p:nvSpPr>
        <p:spPr/>
        <p:txBody>
          <a:bodyPr/>
          <a:lstStyle/>
          <a:p>
            <a:fld id="{0BA509AA-8250-D14F-A62B-5924521687CC}" type="datetimeFigureOut">
              <a:rPr lang="da-DK" smtClean="0"/>
              <a:t>06.12.2023</a:t>
            </a:fld>
            <a:endParaRPr lang="da-DK"/>
          </a:p>
        </p:txBody>
      </p:sp>
      <p:sp>
        <p:nvSpPr>
          <p:cNvPr id="6" name="Pladsholder til sidefod 5">
            <a:extLst>
              <a:ext uri="{FF2B5EF4-FFF2-40B4-BE49-F238E27FC236}">
                <a16:creationId xmlns:a16="http://schemas.microsoft.com/office/drawing/2014/main" id="{02F12C2D-8930-0C4F-AFEF-DD027FF13C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D9F3EE8-4733-C442-988B-620E1DE32E4C}"/>
              </a:ext>
            </a:extLst>
          </p:cNvPr>
          <p:cNvSpPr>
            <a:spLocks noGrp="1"/>
          </p:cNvSpPr>
          <p:nvPr>
            <p:ph type="sldNum" sz="quarter" idx="12"/>
          </p:nvPr>
        </p:nvSpPr>
        <p:spPr/>
        <p:txBody>
          <a:bodyPr/>
          <a:lstStyle/>
          <a:p>
            <a:fld id="{1EB705B0-9375-7046-8B08-75E25048A2C2}" type="slidenum">
              <a:rPr lang="da-DK" smtClean="0"/>
              <a:t>‹nr.›</a:t>
            </a:fld>
            <a:endParaRPr lang="da-DK"/>
          </a:p>
        </p:txBody>
      </p:sp>
    </p:spTree>
    <p:extLst>
      <p:ext uri="{BB962C8B-B14F-4D97-AF65-F5344CB8AC3E}">
        <p14:creationId xmlns:p14="http://schemas.microsoft.com/office/powerpoint/2010/main" val="238454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854B6A7-24F9-9D49-95E6-9729DA344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13149558-B215-424B-A59F-5CDAC25B5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6944CEF-B835-6742-8665-34B3DC14F9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A509AA-8250-D14F-A62B-5924521687CC}" type="datetimeFigureOut">
              <a:rPr lang="da-DK" smtClean="0"/>
              <a:t>06.12.2023</a:t>
            </a:fld>
            <a:endParaRPr lang="da-DK"/>
          </a:p>
        </p:txBody>
      </p:sp>
      <p:sp>
        <p:nvSpPr>
          <p:cNvPr id="5" name="Pladsholder til sidefod 4">
            <a:extLst>
              <a:ext uri="{FF2B5EF4-FFF2-40B4-BE49-F238E27FC236}">
                <a16:creationId xmlns:a16="http://schemas.microsoft.com/office/drawing/2014/main" id="{B9D137C4-50BC-9E4E-B42E-DF69BFC0E8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0D1125E8-CDB2-1542-97DC-5C8286075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705B0-9375-7046-8B08-75E25048A2C2}" type="slidenum">
              <a:rPr lang="da-DK" smtClean="0"/>
              <a:t>‹nr.›</a:t>
            </a:fld>
            <a:endParaRPr lang="da-DK"/>
          </a:p>
        </p:txBody>
      </p:sp>
    </p:spTree>
    <p:extLst>
      <p:ext uri="{BB962C8B-B14F-4D97-AF65-F5344CB8AC3E}">
        <p14:creationId xmlns:p14="http://schemas.microsoft.com/office/powerpoint/2010/main" val="2411703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atusyd.dk/sites/default/files/ansoegningsskema.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3F4BE7-F860-6242-9825-869F51054C79}"/>
              </a:ext>
            </a:extLst>
          </p:cNvPr>
          <p:cNvSpPr>
            <a:spLocks noGrp="1"/>
          </p:cNvSpPr>
          <p:nvPr>
            <p:ph type="ctrTitle"/>
          </p:nvPr>
        </p:nvSpPr>
        <p:spPr/>
        <p:txBody>
          <a:bodyPr/>
          <a:lstStyle/>
          <a:p>
            <a:r>
              <a:rPr lang="da-DK" dirty="0"/>
              <a:t>Karriereveje</a:t>
            </a:r>
          </a:p>
        </p:txBody>
      </p:sp>
      <p:sp>
        <p:nvSpPr>
          <p:cNvPr id="3" name="Undertitel 2">
            <a:extLst>
              <a:ext uri="{FF2B5EF4-FFF2-40B4-BE49-F238E27FC236}">
                <a16:creationId xmlns:a16="http://schemas.microsoft.com/office/drawing/2014/main" id="{BBFB253F-1D6D-5F42-AE64-98B1CD2BDF7F}"/>
              </a:ext>
            </a:extLst>
          </p:cNvPr>
          <p:cNvSpPr>
            <a:spLocks noGrp="1"/>
          </p:cNvSpPr>
          <p:nvPr>
            <p:ph type="subTitle" idx="1"/>
          </p:nvPr>
        </p:nvSpPr>
        <p:spPr/>
        <p:txBody>
          <a:bodyPr/>
          <a:lstStyle/>
          <a:p>
            <a:r>
              <a:rPr lang="da-DK" dirty="0" err="1"/>
              <a:t>Cang.mag</a:t>
            </a:r>
            <a:r>
              <a:rPr lang="da-DK" dirty="0"/>
              <a:t> i Engelsk</a:t>
            </a:r>
          </a:p>
        </p:txBody>
      </p:sp>
      <p:pic>
        <p:nvPicPr>
          <p:cNvPr id="6" name="Billede 5">
            <a:extLst>
              <a:ext uri="{FF2B5EF4-FFF2-40B4-BE49-F238E27FC236}">
                <a16:creationId xmlns:a16="http://schemas.microsoft.com/office/drawing/2014/main" id="{2DFBB60A-8428-9041-A4B1-4933BE0E9F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5380892"/>
          </a:xfrm>
          <a:prstGeom prst="rect">
            <a:avLst/>
          </a:prstGeom>
        </p:spPr>
      </p:pic>
      <p:sp>
        <p:nvSpPr>
          <p:cNvPr id="7" name="Tekstfelt 6">
            <a:extLst>
              <a:ext uri="{FF2B5EF4-FFF2-40B4-BE49-F238E27FC236}">
                <a16:creationId xmlns:a16="http://schemas.microsoft.com/office/drawing/2014/main" id="{F2ABE8C9-9731-0740-AC73-4AE6D9A192B3}"/>
              </a:ext>
            </a:extLst>
          </p:cNvPr>
          <p:cNvSpPr txBox="1"/>
          <p:nvPr/>
        </p:nvSpPr>
        <p:spPr>
          <a:xfrm>
            <a:off x="193964" y="5813826"/>
            <a:ext cx="7227393" cy="461665"/>
          </a:xfrm>
          <a:prstGeom prst="rect">
            <a:avLst/>
          </a:prstGeom>
          <a:noFill/>
        </p:spPr>
        <p:txBody>
          <a:bodyPr wrap="square" rtlCol="0">
            <a:spAutoFit/>
          </a:bodyPr>
          <a:lstStyle/>
          <a:p>
            <a:pPr algn="ctr"/>
            <a:r>
              <a:rPr lang="da-DK" sz="2400" b="1" dirty="0">
                <a:latin typeface="Georgia" panose="02040502050405020303" pitchFamily="18" charset="0"/>
              </a:rPr>
              <a:t>Din mulighed for at forfølge noget større </a:t>
            </a:r>
          </a:p>
        </p:txBody>
      </p:sp>
      <p:pic>
        <p:nvPicPr>
          <p:cNvPr id="9" name="Billede 8">
            <a:extLst>
              <a:ext uri="{FF2B5EF4-FFF2-40B4-BE49-F238E27FC236}">
                <a16:creationId xmlns:a16="http://schemas.microsoft.com/office/drawing/2014/main" id="{6BC9C6DF-654F-CD4C-A983-3665D20A6CA8}"/>
              </a:ext>
            </a:extLst>
          </p:cNvPr>
          <p:cNvPicPr>
            <a:picLocks noChangeAspect="1"/>
          </p:cNvPicPr>
          <p:nvPr/>
        </p:nvPicPr>
        <p:blipFill>
          <a:blip r:embed="rId4"/>
          <a:stretch>
            <a:fillRect/>
          </a:stretch>
        </p:blipFill>
        <p:spPr>
          <a:xfrm>
            <a:off x="7421357" y="5660608"/>
            <a:ext cx="3885677" cy="768099"/>
          </a:xfrm>
          <a:prstGeom prst="rect">
            <a:avLst/>
          </a:prstGeom>
        </p:spPr>
      </p:pic>
    </p:spTree>
    <p:extLst>
      <p:ext uri="{BB962C8B-B14F-4D97-AF65-F5344CB8AC3E}">
        <p14:creationId xmlns:p14="http://schemas.microsoft.com/office/powerpoint/2010/main" val="1930810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videnskabelse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796123924"/>
              </p:ext>
            </p:extLst>
          </p:nvPr>
        </p:nvGraphicFramePr>
        <p:xfrm>
          <a:off x="474103" y="2257601"/>
          <a:ext cx="11243796" cy="2878618"/>
        </p:xfrm>
        <a:graphic>
          <a:graphicData uri="http://schemas.openxmlformats.org/drawingml/2006/table">
            <a:tbl>
              <a:tblPr firstRow="1" bandRow="1">
                <a:tableStyleId>{F5AB1C69-6EDB-4FF4-983F-18BD219EF322}</a:tableStyleId>
              </a:tblPr>
              <a:tblGrid>
                <a:gridCol w="2535366">
                  <a:extLst>
                    <a:ext uri="{9D8B030D-6E8A-4147-A177-3AD203B41FA5}">
                      <a16:colId xmlns:a16="http://schemas.microsoft.com/office/drawing/2014/main" val="20000"/>
                    </a:ext>
                  </a:extLst>
                </a:gridCol>
                <a:gridCol w="8708430">
                  <a:extLst>
                    <a:ext uri="{9D8B030D-6E8A-4147-A177-3AD203B41FA5}">
                      <a16:colId xmlns:a16="http://schemas.microsoft.com/office/drawing/2014/main" val="20001"/>
                    </a:ext>
                  </a:extLst>
                </a:gridCol>
              </a:tblGrid>
              <a:tr h="772828">
                <a:tc>
                  <a:txBody>
                    <a:bodyPr/>
                    <a:lstStyle/>
                    <a:p>
                      <a:pPr algn="ctr"/>
                      <a:r>
                        <a:rPr lang="da-DK" dirty="0">
                          <a:latin typeface="Georgia" panose="02040502050405020303" pitchFamily="18" charset="0"/>
                        </a:rPr>
                        <a:t>2.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190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F1*</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1294">
                <a:tc>
                  <a:txBody>
                    <a:bodyPr/>
                    <a:lstStyle/>
                    <a:p>
                      <a:pPr algn="ctr"/>
                      <a:r>
                        <a:rPr lang="da-DK" dirty="0">
                          <a:latin typeface="Georgia" panose="02040502050405020303" pitchFamily="18" charset="0"/>
                        </a:rPr>
                        <a:t>Seminar</a:t>
                      </a:r>
                      <a:r>
                        <a:rPr lang="da-DK" baseline="0" dirty="0">
                          <a:latin typeface="Georgia" panose="02040502050405020303" pitchFamily="18" charset="0"/>
                        </a:rPr>
                        <a:t> F2*</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1294">
                <a:tc>
                  <a:txBody>
                    <a:bodyPr/>
                    <a:lstStyle/>
                    <a:p>
                      <a:pPr algn="ctr"/>
                      <a:r>
                        <a:rPr lang="da-DK" dirty="0">
                          <a:latin typeface="Georgia" panose="02040502050405020303" pitchFamily="18" charset="0"/>
                        </a:rPr>
                        <a:t>Seminar F3*</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Fordybelsesseminar på </a:t>
                      </a:r>
                      <a:r>
                        <a:rPr lang="da-DK" sz="1400" dirty="0" err="1">
                          <a:latin typeface="Georgia" panose="02040502050405020303" pitchFamily="18" charset="0"/>
                        </a:rPr>
                        <a:t>respektivt</a:t>
                      </a:r>
                      <a:r>
                        <a:rPr lang="da-DK" sz="1400" dirty="0">
                          <a:latin typeface="Georgia" panose="02040502050405020303" pitchFamily="18" charset="0"/>
                        </a:rPr>
                        <a:t> humaniora, teknik, samfunds-, natur- &amp;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1294">
                <a:tc>
                  <a:txBody>
                    <a:bodyPr/>
                    <a:lstStyle/>
                    <a:p>
                      <a:pPr algn="ctr"/>
                      <a:r>
                        <a:rPr lang="da-DK" dirty="0">
                          <a:latin typeface="Georgia" panose="02040502050405020303" pitchFamily="18" charset="0"/>
                        </a:rPr>
                        <a:t>Seminar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Virksomhedsbesøg</a:t>
                      </a:r>
                    </a:p>
                  </a:txBody>
                  <a:tcPr anchor="ctr"/>
                </a:tc>
                <a:extLst>
                  <a:ext uri="{0D108BD9-81ED-4DB2-BD59-A6C34878D82A}">
                    <a16:rowId xmlns:a16="http://schemas.microsoft.com/office/drawing/2014/main" val="10004"/>
                  </a:ext>
                </a:extLst>
              </a:tr>
            </a:tbl>
          </a:graphicData>
        </a:graphic>
      </p:graphicFrame>
      <p:sp>
        <p:nvSpPr>
          <p:cNvPr id="3" name="Tekstfelt 2">
            <a:extLst>
              <a:ext uri="{FF2B5EF4-FFF2-40B4-BE49-F238E27FC236}">
                <a16:creationId xmlns:a16="http://schemas.microsoft.com/office/drawing/2014/main" id="{328022C7-6003-A044-BADF-6EB1A6F31B0E}"/>
              </a:ext>
            </a:extLst>
          </p:cNvPr>
          <p:cNvSpPr txBox="1"/>
          <p:nvPr/>
        </p:nvSpPr>
        <p:spPr>
          <a:xfrm>
            <a:off x="474102" y="5536276"/>
            <a:ext cx="11243796" cy="738664"/>
          </a:xfrm>
          <a:prstGeom prst="rect">
            <a:avLst/>
          </a:prstGeom>
          <a:noFill/>
        </p:spPr>
        <p:txBody>
          <a:bodyPr wrap="square" rtlCol="0">
            <a:spAutoFit/>
          </a:bodyPr>
          <a:lstStyle/>
          <a:p>
            <a:r>
              <a:rPr lang="da-DK" sz="1200" dirty="0">
                <a:latin typeface="Georgia" panose="02040502050405020303" pitchFamily="18" charset="0"/>
              </a:rPr>
              <a:t>*Du deltager i 3 ud af i alt 10 fordybelsesseminarer</a:t>
            </a:r>
          </a:p>
          <a:p>
            <a:r>
              <a:rPr lang="da-DK" sz="1200" dirty="0">
                <a:latin typeface="Georgia" panose="02040502050405020303" pitchFamily="18" charset="0"/>
              </a:rPr>
              <a:t>** Du deltager i 1 ud af i alt 8 virksomhedsbesøg</a:t>
            </a:r>
          </a:p>
          <a:p>
            <a:endParaRPr lang="da-DK" dirty="0"/>
          </a:p>
        </p:txBody>
      </p:sp>
      <p:pic>
        <p:nvPicPr>
          <p:cNvPr id="2" name="Billede 1">
            <a:extLst>
              <a:ext uri="{FF2B5EF4-FFF2-40B4-BE49-F238E27FC236}">
                <a16:creationId xmlns:a16="http://schemas.microsoft.com/office/drawing/2014/main" id="{553FDD13-38E9-C811-02F6-5187C89F49A8}"/>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43300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formidling og samarbejde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1068072914"/>
              </p:ext>
            </p:extLst>
          </p:nvPr>
        </p:nvGraphicFramePr>
        <p:xfrm>
          <a:off x="1634836" y="2279762"/>
          <a:ext cx="8922327" cy="2864764"/>
        </p:xfrm>
        <a:graphic>
          <a:graphicData uri="http://schemas.openxmlformats.org/drawingml/2006/table">
            <a:tbl>
              <a:tblPr firstRow="1" bandRow="1">
                <a:tableStyleId>{F5AB1C69-6EDB-4FF4-983F-18BD219EF322}</a:tableStyleId>
              </a:tblPr>
              <a:tblGrid>
                <a:gridCol w="2011899">
                  <a:extLst>
                    <a:ext uri="{9D8B030D-6E8A-4147-A177-3AD203B41FA5}">
                      <a16:colId xmlns:a16="http://schemas.microsoft.com/office/drawing/2014/main" val="20000"/>
                    </a:ext>
                  </a:extLst>
                </a:gridCol>
                <a:gridCol w="6910428">
                  <a:extLst>
                    <a:ext uri="{9D8B030D-6E8A-4147-A177-3AD203B41FA5}">
                      <a16:colId xmlns:a16="http://schemas.microsoft.com/office/drawing/2014/main" val="20001"/>
                    </a:ext>
                  </a:extLst>
                </a:gridCol>
              </a:tblGrid>
              <a:tr h="769109">
                <a:tc>
                  <a:txBody>
                    <a:bodyPr/>
                    <a:lstStyle/>
                    <a:p>
                      <a:pPr algn="ctr"/>
                      <a:r>
                        <a:rPr lang="da-DK" dirty="0">
                          <a:latin typeface="Georgia" panose="02040502050405020303" pitchFamily="18" charset="0"/>
                        </a:rPr>
                        <a:t>3.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39300">
                <a:tc>
                  <a:txBody>
                    <a:bodyPr/>
                    <a:lstStyle/>
                    <a:p>
                      <a:pPr algn="ctr"/>
                      <a:r>
                        <a:rPr lang="da-DK" dirty="0">
                          <a:latin typeface="Georgia" panose="02040502050405020303" pitchFamily="18" charset="0"/>
                        </a:rPr>
                        <a:t>Seminar</a:t>
                      </a:r>
                      <a:r>
                        <a:rPr lang="da-DK" baseline="0" dirty="0">
                          <a:latin typeface="Georgia" panose="02040502050405020303" pitchFamily="18" charset="0"/>
                        </a:rPr>
                        <a:t> H</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Team og samarbejde</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18785">
                <a:tc>
                  <a:txBody>
                    <a:bodyPr/>
                    <a:lstStyle/>
                    <a:p>
                      <a:pPr algn="ctr"/>
                      <a:r>
                        <a:rPr lang="da-DK" dirty="0">
                          <a:latin typeface="Georgia" panose="02040502050405020303" pitchFamily="18" charset="0"/>
                        </a:rPr>
                        <a:t>Seminar</a:t>
                      </a:r>
                      <a:r>
                        <a:rPr lang="da-DK" baseline="0" dirty="0">
                          <a:latin typeface="Georgia" panose="02040502050405020303" pitchFamily="18" charset="0"/>
                        </a:rPr>
                        <a:t> I</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 kreativitet &amp; innovation</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18785">
                <a:tc>
                  <a:txBody>
                    <a:bodyPr/>
                    <a:lstStyle/>
                    <a:p>
                      <a:pPr algn="ctr"/>
                      <a:r>
                        <a:rPr lang="da-DK" dirty="0">
                          <a:latin typeface="Georgia" panose="02040502050405020303" pitchFamily="18" charset="0"/>
                        </a:rPr>
                        <a:t>Seminar J</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præsentation – Forberedelsen</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18785">
                <a:tc>
                  <a:txBody>
                    <a:bodyPr/>
                    <a:lstStyle/>
                    <a:p>
                      <a:pPr algn="ctr"/>
                      <a:r>
                        <a:rPr lang="da-DK" dirty="0">
                          <a:latin typeface="Georgia" panose="02040502050405020303" pitchFamily="18" charset="0"/>
                        </a:rPr>
                        <a:t>Seminar K</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præsentation – Leveringen</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84A59EC9-E092-3988-622A-9764F19F8D3F}"/>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13807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Akademisk studieliv og karriere</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42706004"/>
              </p:ext>
            </p:extLst>
          </p:nvPr>
        </p:nvGraphicFramePr>
        <p:xfrm>
          <a:off x="1551708" y="2698420"/>
          <a:ext cx="9088582" cy="2668616"/>
        </p:xfrm>
        <a:graphic>
          <a:graphicData uri="http://schemas.openxmlformats.org/drawingml/2006/table">
            <a:tbl>
              <a:tblPr firstRow="1" bandRow="1">
                <a:tableStyleId>{F5AB1C69-6EDB-4FF4-983F-18BD219EF322}</a:tableStyleId>
              </a:tblPr>
              <a:tblGrid>
                <a:gridCol w="2049387">
                  <a:extLst>
                    <a:ext uri="{9D8B030D-6E8A-4147-A177-3AD203B41FA5}">
                      <a16:colId xmlns:a16="http://schemas.microsoft.com/office/drawing/2014/main" val="20000"/>
                    </a:ext>
                  </a:extLst>
                </a:gridCol>
                <a:gridCol w="7039195">
                  <a:extLst>
                    <a:ext uri="{9D8B030D-6E8A-4147-A177-3AD203B41FA5}">
                      <a16:colId xmlns:a16="http://schemas.microsoft.com/office/drawing/2014/main" val="20001"/>
                    </a:ext>
                  </a:extLst>
                </a:gridCol>
              </a:tblGrid>
              <a:tr h="705008">
                <a:tc>
                  <a:txBody>
                    <a:bodyPr/>
                    <a:lstStyle/>
                    <a:p>
                      <a:pPr algn="ctr"/>
                      <a:r>
                        <a:rPr lang="da-DK" dirty="0">
                          <a:latin typeface="Georgia" panose="02040502050405020303" pitchFamily="18" charset="0"/>
                        </a:rPr>
                        <a:t>4.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49435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L</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Studieliv</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475548">
                <a:tc>
                  <a:txBody>
                    <a:bodyPr/>
                    <a:lstStyle/>
                    <a:p>
                      <a:pPr algn="ctr"/>
                      <a:r>
                        <a:rPr lang="da-DK" dirty="0">
                          <a:latin typeface="Georgia" panose="02040502050405020303" pitchFamily="18" charset="0"/>
                        </a:rPr>
                        <a:t>Seminar</a:t>
                      </a:r>
                      <a:r>
                        <a:rPr lang="da-DK" baseline="0" dirty="0">
                          <a:latin typeface="Georgia" panose="02040502050405020303" pitchFamily="18" charset="0"/>
                        </a:rPr>
                        <a:t> M</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Virksomhedsbesøg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475548">
                <a:tc>
                  <a:txBody>
                    <a:bodyPr/>
                    <a:lstStyle/>
                    <a:p>
                      <a:pPr algn="ctr"/>
                      <a:r>
                        <a:rPr lang="da-DK" dirty="0">
                          <a:latin typeface="Georgia" panose="02040502050405020303" pitchFamily="18" charset="0"/>
                        </a:rPr>
                        <a:t>Seminar N</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Akademisk skrivning - Idégenerering</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475548">
                <a:tc>
                  <a:txBody>
                    <a:bodyPr/>
                    <a:lstStyle/>
                    <a:p>
                      <a:pPr algn="ctr"/>
                      <a:r>
                        <a:rPr lang="da-DK" dirty="0">
                          <a:latin typeface="Georgia" panose="02040502050405020303" pitchFamily="18" charset="0"/>
                        </a:rPr>
                        <a:t>Seminar O</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Fra fix idé til forskning 2 - Skriveprocessen</a:t>
                      </a:r>
                    </a:p>
                    <a:p>
                      <a:pPr algn="l"/>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bl>
          </a:graphicData>
        </a:graphic>
      </p:graphicFrame>
      <p:pic>
        <p:nvPicPr>
          <p:cNvPr id="2" name="Billede 1">
            <a:extLst>
              <a:ext uri="{FF2B5EF4-FFF2-40B4-BE49-F238E27FC236}">
                <a16:creationId xmlns:a16="http://schemas.microsoft.com/office/drawing/2014/main" id="{C0F06203-BBC3-EBDB-6951-E7143AFB621B}"/>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14894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Valgfri aktiviteter</a:t>
            </a:r>
          </a:p>
        </p:txBody>
      </p:sp>
      <p:sp>
        <p:nvSpPr>
          <p:cNvPr id="2" name="Rektangel 1">
            <a:extLst>
              <a:ext uri="{FF2B5EF4-FFF2-40B4-BE49-F238E27FC236}">
                <a16:creationId xmlns:a16="http://schemas.microsoft.com/office/drawing/2014/main" id="{41B75935-C959-0144-80BF-19DF65DC43C9}"/>
              </a:ext>
            </a:extLst>
          </p:cNvPr>
          <p:cNvSpPr/>
          <p:nvPr/>
        </p:nvSpPr>
        <p:spPr>
          <a:xfrm>
            <a:off x="474102" y="1809158"/>
            <a:ext cx="11243796" cy="3885231"/>
          </a:xfrm>
          <a:prstGeom prst="rect">
            <a:avLst/>
          </a:prstGeom>
        </p:spPr>
        <p:txBody>
          <a:bodyPr wrap="square">
            <a:spAutoFit/>
          </a:bodyPr>
          <a:lstStyle/>
          <a:p>
            <a:pPr marL="285750" indent="-285750">
              <a:lnSpc>
                <a:spcPct val="200000"/>
              </a:lnSpc>
              <a:buFont typeface="Arial" panose="020B0604020202020204" pitchFamily="34" charset="0"/>
              <a:buChar char="•"/>
            </a:pPr>
            <a:r>
              <a:rPr lang="da-DK" dirty="0">
                <a:latin typeface="Georgia" panose="02040502050405020303" pitchFamily="18" charset="0"/>
                <a:cs typeface="Calibri"/>
              </a:rPr>
              <a:t>Faglige workshops med forskere og erhvervsfolk indenfor alle fagretninger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Teater- og museumsbesøg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Kulturarrangementer</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Virksomhedsbesøg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International Camp – </a:t>
            </a:r>
            <a:r>
              <a:rPr lang="da-DK" dirty="0">
                <a:latin typeface="Georgia" panose="02040502050405020303" pitchFamily="18" charset="0"/>
              </a:rPr>
              <a:t>udenlandske universitetsbesøg</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London International Model United Nations – Europas største FN-simulering på universitetsniveau</a:t>
            </a:r>
          </a:p>
          <a:p>
            <a:pPr marL="285750" indent="-285750">
              <a:lnSpc>
                <a:spcPct val="200000"/>
              </a:lnSpc>
              <a:buFont typeface="Arial" panose="020B0604020202020204" pitchFamily="34" charset="0"/>
              <a:buChar char="•"/>
            </a:pPr>
            <a:r>
              <a:rPr lang="da-DK" dirty="0">
                <a:latin typeface="Georgia" panose="02040502050405020303" pitchFamily="18" charset="0"/>
                <a:cs typeface="Calibri"/>
              </a:rPr>
              <a:t>Og meget mere…</a:t>
            </a:r>
          </a:p>
        </p:txBody>
      </p:sp>
      <p:pic>
        <p:nvPicPr>
          <p:cNvPr id="3" name="Billede 2">
            <a:extLst>
              <a:ext uri="{FF2B5EF4-FFF2-40B4-BE49-F238E27FC236}">
                <a16:creationId xmlns:a16="http://schemas.microsoft.com/office/drawing/2014/main" id="{FD059750-D8F9-C35D-AC0E-A11F2AA3F4C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748791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05D58E0C-5286-DE4C-89E3-44D987E45C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39949"/>
            <a:ext cx="12192001" cy="5185511"/>
          </a:xfrm>
          <a:prstGeom prst="rect">
            <a:avLst/>
          </a:prstGeom>
        </p:spPr>
      </p:pic>
      <p:sp>
        <p:nvSpPr>
          <p:cNvPr id="13" name="Google Shape;137;p18">
            <a:extLst>
              <a:ext uri="{FF2B5EF4-FFF2-40B4-BE49-F238E27FC236}">
                <a16:creationId xmlns:a16="http://schemas.microsoft.com/office/drawing/2014/main" id="{8BE3B120-F98D-9B49-83C7-5ECA57832B97}"/>
              </a:ext>
            </a:extLst>
          </p:cNvPr>
          <p:cNvSpPr/>
          <p:nvPr/>
        </p:nvSpPr>
        <p:spPr>
          <a:xfrm>
            <a:off x="230952" y="4334546"/>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27;p17">
            <a:extLst>
              <a:ext uri="{FF2B5EF4-FFF2-40B4-BE49-F238E27FC236}">
                <a16:creationId xmlns:a16="http://schemas.microsoft.com/office/drawing/2014/main" id="{0CAD2B4F-342A-0D42-A96B-107856CABDAD}"/>
              </a:ext>
            </a:extLst>
          </p:cNvPr>
          <p:cNvSpPr txBox="1"/>
          <p:nvPr/>
        </p:nvSpPr>
        <p:spPr>
          <a:xfrm>
            <a:off x="332510" y="4481577"/>
            <a:ext cx="4222447" cy="1899869"/>
          </a:xfrm>
          <a:prstGeom prst="rect">
            <a:avLst/>
          </a:prstGeom>
          <a:noFill/>
          <a:ln>
            <a:noFill/>
          </a:ln>
        </p:spPr>
        <p:txBody>
          <a:bodyPr spcFirstLastPara="1" wrap="square" lIns="91425" tIns="45700" rIns="91425" bIns="45700" anchor="t" anchorCtr="0">
            <a:noAutofit/>
          </a:bodyPr>
          <a:lstStyle/>
          <a:p>
            <a:r>
              <a:rPr lang="da-DK" sz="1600" b="1" dirty="0">
                <a:solidFill>
                  <a:schemeClr val="lt1"/>
                </a:solidFill>
                <a:latin typeface="Georgia" panose="02040502050405020303" pitchFamily="18" charset="0"/>
                <a:ea typeface="Georgia"/>
                <a:cs typeface="Georgia"/>
                <a:sym typeface="Georgia"/>
              </a:rPr>
              <a:t>Akademisk dannelse </a:t>
            </a:r>
            <a:endParaRPr sz="1600" dirty="0">
              <a:latin typeface="Georgia" panose="02040502050405020303" pitchFamily="18" charset="0"/>
            </a:endParaRPr>
          </a:p>
          <a:p>
            <a:endParaRPr sz="1600" dirty="0">
              <a:solidFill>
                <a:schemeClr val="lt1"/>
              </a:solidFill>
              <a:latin typeface="Georgia" panose="02040502050405020303" pitchFamily="18" charset="0"/>
              <a:ea typeface="Geo"/>
              <a:cs typeface="Geo"/>
              <a:sym typeface="Geo"/>
            </a:endParaRPr>
          </a:p>
          <a:p>
            <a:r>
              <a:rPr lang="da-DK" sz="1600" dirty="0">
                <a:solidFill>
                  <a:schemeClr val="lt1"/>
                </a:solidFill>
                <a:latin typeface="Georgia" panose="02040502050405020303" pitchFamily="18" charset="0"/>
                <a:ea typeface="Geo"/>
                <a:cs typeface="Geo"/>
                <a:sym typeface="Geo"/>
              </a:rPr>
              <a:t>- så du får overblik over videnskabens forskellige felter, discipliner, videnstilgange og fakultære opdelinger og kan begå dig  i forskellige akademiske sammenhænge.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2A7DAEB3-6F5F-24FA-9283-727922142013}"/>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5594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pic>
        <p:nvPicPr>
          <p:cNvPr id="7" name="Billede 6">
            <a:extLst>
              <a:ext uri="{FF2B5EF4-FFF2-40B4-BE49-F238E27FC236}">
                <a16:creationId xmlns:a16="http://schemas.microsoft.com/office/drawing/2014/main" id="{4C97E044-9A2F-9E43-B395-A9A4EC0DF6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439994"/>
            <a:ext cx="12192000" cy="5185465"/>
          </a:xfrm>
          <a:prstGeom prst="rect">
            <a:avLst/>
          </a:prstGeom>
        </p:spPr>
      </p:pic>
      <p:sp>
        <p:nvSpPr>
          <p:cNvPr id="8" name="Google Shape;137;p18">
            <a:extLst>
              <a:ext uri="{FF2B5EF4-FFF2-40B4-BE49-F238E27FC236}">
                <a16:creationId xmlns:a16="http://schemas.microsoft.com/office/drawing/2014/main" id="{00C63513-F38A-2D49-9B38-E530DB88EAAD}"/>
              </a:ext>
            </a:extLst>
          </p:cNvPr>
          <p:cNvSpPr/>
          <p:nvPr/>
        </p:nvSpPr>
        <p:spPr>
          <a:xfrm>
            <a:off x="234139"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38;p18">
            <a:extLst>
              <a:ext uri="{FF2B5EF4-FFF2-40B4-BE49-F238E27FC236}">
                <a16:creationId xmlns:a16="http://schemas.microsoft.com/office/drawing/2014/main" id="{BF30240F-1DD8-9040-A7CF-3ECFB2251757}"/>
              </a:ext>
            </a:extLst>
          </p:cNvPr>
          <p:cNvSpPr txBox="1"/>
          <p:nvPr/>
        </p:nvSpPr>
        <p:spPr>
          <a:xfrm>
            <a:off x="358981" y="4437473"/>
            <a:ext cx="4074319" cy="16871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Personlig dannelse </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får tillid og kendskab til dit talent og ved, hvad du skal gøre for at motivere og udfordre både dig selv og andre.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6841A6C8-EFA5-E28D-A936-31BB20021EEE}"/>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30891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241B490F-633A-804C-8CF9-CABE1443F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18443"/>
            <a:ext cx="12192000" cy="6667018"/>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 </a:t>
            </a:r>
          </a:p>
        </p:txBody>
      </p:sp>
      <p:sp>
        <p:nvSpPr>
          <p:cNvPr id="8" name="Google Shape;137;p18">
            <a:extLst>
              <a:ext uri="{FF2B5EF4-FFF2-40B4-BE49-F238E27FC236}">
                <a16:creationId xmlns:a16="http://schemas.microsoft.com/office/drawing/2014/main" id="{BAC5BD5E-50AA-9D4D-8C95-30113DBD523D}"/>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49;p19">
            <a:extLst>
              <a:ext uri="{FF2B5EF4-FFF2-40B4-BE49-F238E27FC236}">
                <a16:creationId xmlns:a16="http://schemas.microsoft.com/office/drawing/2014/main" id="{4E9B3CEE-A52C-954A-B0B8-D747C1A8EB01}"/>
              </a:ext>
            </a:extLst>
          </p:cNvPr>
          <p:cNvSpPr txBox="1"/>
          <p:nvPr/>
        </p:nvSpPr>
        <p:spPr>
          <a:xfrm>
            <a:off x="349706" y="4472190"/>
            <a:ext cx="4069894" cy="18047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Studiekompetencer</a:t>
            </a:r>
            <a:endParaRPr sz="1600" b="1" dirty="0">
              <a:solidFill>
                <a:schemeClr val="lt1"/>
              </a:solidFill>
              <a:latin typeface="Georgia" panose="02040502050405020303" pitchFamily="18" charset="0"/>
              <a:ea typeface="Georgia"/>
              <a:cs typeface="Georgia"/>
              <a:sym typeface="Georgia"/>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er parat til at tage favntag med et liv som studerende på en lang (eller mellemlang) videregående uddannelse, som tager afsæt i analytisk videnskabelse. </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F484A346-2DA6-E652-36BC-6A86EDFBFAE1}"/>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79820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5C75AF96-29CF-BB42-A99A-CF02EB05DCD8}"/>
              </a:ext>
            </a:extLst>
          </p:cNvPr>
          <p:cNvPicPr>
            <a:picLocks noChangeAspect="1"/>
          </p:cNvPicPr>
          <p:nvPr/>
        </p:nvPicPr>
        <p:blipFill>
          <a:blip r:embed="rId3"/>
          <a:stretch>
            <a:fillRect/>
          </a:stretch>
        </p:blipFill>
        <p:spPr>
          <a:xfrm>
            <a:off x="-1" y="30696"/>
            <a:ext cx="12192001" cy="659476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58029" y="4507223"/>
            <a:ext cx="3848516" cy="17697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Studie- og karriereafklaring</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ved, inden for hvilket felt du har så mange kræfter, at selv ikke den stejleste bakke presser dig ned fra den store klinge.</a:t>
            </a: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7613D681-AED6-E102-11B3-23CF70E4005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26771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2DA2B56-4B42-EC44-9BEF-8FF9FA33D0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39995"/>
            <a:ext cx="12192001" cy="5356697"/>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får du ud af et forløb på ATU</a:t>
            </a:r>
          </a:p>
        </p:txBody>
      </p:sp>
      <p:sp>
        <p:nvSpPr>
          <p:cNvPr id="8" name="Google Shape;137;p18">
            <a:extLst>
              <a:ext uri="{FF2B5EF4-FFF2-40B4-BE49-F238E27FC236}">
                <a16:creationId xmlns:a16="http://schemas.microsoft.com/office/drawing/2014/main" id="{56ABD830-3930-AA49-BE35-C59BC43D2C83}"/>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60;p20">
            <a:extLst>
              <a:ext uri="{FF2B5EF4-FFF2-40B4-BE49-F238E27FC236}">
                <a16:creationId xmlns:a16="http://schemas.microsoft.com/office/drawing/2014/main" id="{AC9C97F5-9D0C-9646-9300-6FEE8CDFF272}"/>
              </a:ext>
            </a:extLst>
          </p:cNvPr>
          <p:cNvSpPr txBox="1"/>
          <p:nvPr/>
        </p:nvSpPr>
        <p:spPr>
          <a:xfrm>
            <a:off x="363560" y="4488368"/>
            <a:ext cx="3917495" cy="17885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a-DK" sz="1600" b="1" dirty="0">
                <a:solidFill>
                  <a:schemeClr val="lt1"/>
                </a:solidFill>
                <a:latin typeface="Georgia" panose="02040502050405020303" pitchFamily="18" charset="0"/>
                <a:ea typeface="Georgia"/>
                <a:cs typeface="Georgia"/>
                <a:sym typeface="Georgia"/>
              </a:rPr>
              <a:t>Innovative og kreative kompetencer</a:t>
            </a:r>
            <a:endParaRPr sz="1600" dirty="0">
              <a:latin typeface="Georgia" panose="02040502050405020303" pitchFamily="18" charset="0"/>
            </a:endParaRPr>
          </a:p>
          <a:p>
            <a:pPr marL="0" marR="0" lvl="0" indent="0" algn="l" rtl="0">
              <a:spcBef>
                <a:spcPts val="0"/>
              </a:spcBef>
              <a:spcAft>
                <a:spcPts val="0"/>
              </a:spcAft>
              <a:buNone/>
            </a:pPr>
            <a:endParaRPr sz="1600" dirty="0">
              <a:solidFill>
                <a:schemeClr val="lt1"/>
              </a:solidFill>
              <a:latin typeface="Georgia" panose="02040502050405020303" pitchFamily="18" charset="0"/>
              <a:ea typeface="Geo"/>
              <a:cs typeface="Geo"/>
              <a:sym typeface="Geo"/>
            </a:endParaRPr>
          </a:p>
          <a:p>
            <a:pPr marL="0" marR="0" lvl="0" indent="0" algn="l" rtl="0">
              <a:spcBef>
                <a:spcPts val="0"/>
              </a:spcBef>
              <a:spcAft>
                <a:spcPts val="0"/>
              </a:spcAft>
              <a:buNone/>
            </a:pPr>
            <a:r>
              <a:rPr lang="da-DK" sz="1600" dirty="0">
                <a:solidFill>
                  <a:schemeClr val="lt1"/>
                </a:solidFill>
                <a:latin typeface="Georgia" panose="02040502050405020303" pitchFamily="18" charset="0"/>
                <a:ea typeface="Geo"/>
                <a:cs typeface="Geo"/>
                <a:sym typeface="Geo"/>
              </a:rPr>
              <a:t>- så du kan omsætte din viden til konkrete løsninger og dermed være med til at skabe forandring og værdi for dig selv og andre. </a:t>
            </a: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C0D1CA99-3005-C02C-A18B-BB6E2D5946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1976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4678C088-6901-BD48-86B3-D0CA1A510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9995"/>
            <a:ext cx="12192001" cy="518546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Det sociale liv på ATU | Syd</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474102" y="4458441"/>
            <a:ext cx="3848516" cy="176973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Netværk af ligesindede</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Fællesskab</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Nye venskaber</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Summer Camp</a:t>
            </a:r>
          </a:p>
          <a:p>
            <a:pPr marL="285750" marR="0" lvl="0" indent="-285750" algn="l" rtl="0">
              <a:lnSpc>
                <a:spcPct val="150000"/>
              </a:lnSpc>
              <a:spcBef>
                <a:spcPts val="0"/>
              </a:spcBef>
              <a:spcAft>
                <a:spcPts val="0"/>
              </a:spcAft>
              <a:buFont typeface="Arial" panose="020B0604020202020204" pitchFamily="34" charset="0"/>
              <a:buChar char="•"/>
            </a:pPr>
            <a:r>
              <a:rPr lang="da-DK" sz="1600" dirty="0">
                <a:solidFill>
                  <a:schemeClr val="lt1"/>
                </a:solidFill>
                <a:latin typeface="Georgia" panose="02040502050405020303" pitchFamily="18" charset="0"/>
                <a:ea typeface="Georgia"/>
                <a:cs typeface="Georgia"/>
                <a:sym typeface="Georgia"/>
              </a:rPr>
              <a:t>Internationale Camps</a:t>
            </a:r>
          </a:p>
          <a:p>
            <a:pPr marR="0" lvl="0" algn="l" rtl="0">
              <a:lnSpc>
                <a:spcPct val="150000"/>
              </a:lnSpc>
              <a:spcBef>
                <a:spcPts val="0"/>
              </a:spcBef>
              <a:spcAft>
                <a:spcPts val="0"/>
              </a:spcAft>
            </a:pPr>
            <a:endParaRPr sz="1600" dirty="0">
              <a:latin typeface="Georgia" panose="02040502050405020303" pitchFamily="18" charset="0"/>
            </a:endParaRPr>
          </a:p>
        </p:txBody>
      </p:sp>
      <p:pic>
        <p:nvPicPr>
          <p:cNvPr id="2" name="Billede 1">
            <a:extLst>
              <a:ext uri="{FF2B5EF4-FFF2-40B4-BE49-F238E27FC236}">
                <a16:creationId xmlns:a16="http://schemas.microsoft.com/office/drawing/2014/main" id="{AB8C78BE-59D9-56D4-D5A0-907871152A3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9302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er ATU | Syd?</a:t>
            </a:r>
          </a:p>
        </p:txBody>
      </p:sp>
      <p:pic>
        <p:nvPicPr>
          <p:cNvPr id="12" name="Billede 11">
            <a:extLst>
              <a:ext uri="{FF2B5EF4-FFF2-40B4-BE49-F238E27FC236}">
                <a16:creationId xmlns:a16="http://schemas.microsoft.com/office/drawing/2014/main" id="{5BB91405-5CDD-AE42-BEBE-A83CE929410E}"/>
              </a:ext>
            </a:extLst>
          </p:cNvPr>
          <p:cNvPicPr>
            <a:picLocks noChangeAspect="1"/>
          </p:cNvPicPr>
          <p:nvPr/>
        </p:nvPicPr>
        <p:blipFill>
          <a:blip r:embed="rId4"/>
          <a:srcRect/>
          <a:stretch/>
        </p:blipFill>
        <p:spPr>
          <a:xfrm>
            <a:off x="10789636" y="255866"/>
            <a:ext cx="928262" cy="928262"/>
          </a:xfrm>
          <a:prstGeom prst="rect">
            <a:avLst/>
          </a:prstGeom>
        </p:spPr>
      </p:pic>
      <p:sp>
        <p:nvSpPr>
          <p:cNvPr id="2" name="Tekstfelt 1">
            <a:extLst>
              <a:ext uri="{FF2B5EF4-FFF2-40B4-BE49-F238E27FC236}">
                <a16:creationId xmlns:a16="http://schemas.microsoft.com/office/drawing/2014/main" id="{89FA5245-1320-F743-B99A-49AF191E3989}"/>
              </a:ext>
            </a:extLst>
          </p:cNvPr>
          <p:cNvSpPr txBox="1"/>
          <p:nvPr/>
        </p:nvSpPr>
        <p:spPr>
          <a:xfrm>
            <a:off x="709636" y="2136338"/>
            <a:ext cx="10080000" cy="2585323"/>
          </a:xfrm>
          <a:prstGeom prst="rect">
            <a:avLst/>
          </a:prstGeom>
          <a:noFill/>
        </p:spPr>
        <p:txBody>
          <a:bodyPr wrap="square" rtlCol="0">
            <a:spAutoFit/>
          </a:bodyPr>
          <a:lstStyle/>
          <a:p>
            <a:pPr marL="742950" lvl="1" indent="-285750">
              <a:buFont typeface="Arial" panose="020B0604020202020204" pitchFamily="34" charset="0"/>
              <a:buChar char="•"/>
            </a:pPr>
            <a:r>
              <a:rPr lang="da-DK" dirty="0">
                <a:latin typeface="Georgia" panose="02040502050405020303" pitchFamily="18" charset="0"/>
              </a:rPr>
              <a:t>Et 2-årigt talentprogram, som fagligt dygtige og motiverede elever fra gymnasiet kan deltage i fra midten af 1.g til midten af 3. g.</a:t>
            </a:r>
          </a:p>
          <a:p>
            <a:pPr marL="742950" lvl="1" indent="-285750">
              <a:buFont typeface="Arial" panose="020B0604020202020204" pitchFamily="34" charset="0"/>
              <a:buChar char="•"/>
            </a:pPr>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Et akademisk bredt talentprogram med aktiviteter, der handler om både humaniora, business, teknik samt natur-, sund- og samfundsvidenskab.</a:t>
            </a:r>
          </a:p>
          <a:p>
            <a:pPr lvl="1"/>
            <a:endParaRPr lang="da-DK" dirty="0">
              <a:latin typeface="Georgia" panose="02040502050405020303" pitchFamily="18" charset="0"/>
            </a:endParaRPr>
          </a:p>
          <a:p>
            <a:pPr marL="742950" lvl="1" indent="-285750">
              <a:buFont typeface="Arial" panose="020B0604020202020204" pitchFamily="34" charset="0"/>
              <a:buChar char="•"/>
            </a:pPr>
            <a:r>
              <a:rPr lang="da-DK" dirty="0">
                <a:latin typeface="Georgia" panose="02040502050405020303" pitchFamily="18" charset="0"/>
              </a:rPr>
              <a:t>Eksklusive forelæsninger, workshops, universitetsbesøg og erhvervsbesøg på et højere niveau end gymnasiet.</a:t>
            </a:r>
          </a:p>
          <a:p>
            <a:pPr lvl="1"/>
            <a:endParaRPr lang="da-DK" dirty="0">
              <a:latin typeface="Georgia" panose="02040502050405020303" pitchFamily="18" charset="0"/>
            </a:endParaRPr>
          </a:p>
        </p:txBody>
      </p:sp>
    </p:spTree>
    <p:extLst>
      <p:ext uri="{BB962C8B-B14F-4D97-AF65-F5344CB8AC3E}">
        <p14:creationId xmlns:p14="http://schemas.microsoft.com/office/powerpoint/2010/main" val="33661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En ATU-ansøger er:</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1809158"/>
            <a:ext cx="10872476" cy="4801314"/>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 og har akademisk talent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Syd</a:t>
            </a:r>
            <a:r>
              <a:rPr lang="da-DK" dirty="0">
                <a:latin typeface="Georgia" panose="02040502050405020303" pitchFamily="18" charset="0"/>
                <a:ea typeface="Helvetica Neue Thin" charset="0"/>
                <a:cs typeface="Helvetica Neue Thin" charset="0"/>
              </a:rPr>
              <a:t>s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akademisk 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43E6E67F-DC91-B85D-5A7A-610E3B1C6AB6}"/>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2155581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kvinde, bord&#10;&#10;&#10;&#10;Automatisk oprettet beskrivelse">
            <a:extLst>
              <a:ext uri="{FF2B5EF4-FFF2-40B4-BE49-F238E27FC236}">
                <a16:creationId xmlns:a16="http://schemas.microsoft.com/office/drawing/2014/main" id="{3802105F-138F-BA4C-B1CA-2C48EB4DE4A1}"/>
              </a:ext>
            </a:extLst>
          </p:cNvPr>
          <p:cNvPicPr>
            <a:picLocks noChangeAspect="1"/>
          </p:cNvPicPr>
          <p:nvPr/>
        </p:nvPicPr>
        <p:blipFill>
          <a:blip r:embed="rId3"/>
          <a:stretch>
            <a:fillRect/>
          </a:stretch>
        </p:blipFill>
        <p:spPr>
          <a:xfrm>
            <a:off x="-882" y="110836"/>
            <a:ext cx="12192000" cy="6874625"/>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DA4E9F85-622D-2A4F-87D1-A08DC1CDBC33}"/>
              </a:ext>
            </a:extLst>
          </p:cNvPr>
          <p:cNvSpPr txBox="1"/>
          <p:nvPr/>
        </p:nvSpPr>
        <p:spPr>
          <a:xfrm>
            <a:off x="474102" y="4573820"/>
            <a:ext cx="4045527" cy="1703135"/>
          </a:xfrm>
          <a:prstGeom prst="rect">
            <a:avLst/>
          </a:prstGeom>
          <a:noFill/>
          <a:ln>
            <a:noFill/>
          </a:ln>
        </p:spPr>
        <p:txBody>
          <a:bodyPr spcFirstLastPara="1" wrap="square" lIns="91425" tIns="45700" rIns="91425" bIns="45700" anchor="t" anchorCtr="0">
            <a:noAutofit/>
          </a:bodyPr>
          <a:lstStyle/>
          <a:p>
            <a:pPr lvl="0">
              <a:lnSpc>
                <a:spcPct val="150000"/>
              </a:lnSpc>
            </a:pPr>
            <a:r>
              <a:rPr lang="da-DK" sz="1600" dirty="0">
                <a:solidFill>
                  <a:schemeClr val="bg1"/>
                </a:solidFill>
                <a:latin typeface="Georgia" panose="02040502050405020303" pitchFamily="18" charset="0"/>
              </a:rPr>
              <a:t>”</a:t>
            </a:r>
            <a:r>
              <a:rPr lang="da-DK" sz="1600" dirty="0">
                <a:latin typeface="Georgia" panose="02040502050405020303" pitchFamily="18" charset="0"/>
              </a:rPr>
              <a:t> </a:t>
            </a:r>
            <a:r>
              <a:rPr lang="da-DK" sz="1600" dirty="0">
                <a:solidFill>
                  <a:schemeClr val="bg1"/>
                </a:solidFill>
                <a:latin typeface="Georgia" panose="02040502050405020303" pitchFamily="18" charset="0"/>
              </a:rPr>
              <a:t>Når jeg er til ATU-seminarer, er jeg omgivet af personer, som ønsker at udvide deres potentiale, deres evner, og udvikle dem selv både fagligt og socialt.”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D325707-825D-AF1E-2274-C5239A2428BF}"/>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0636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person, indendørs, bord, sidder&#10;&#10;&#10;&#10;Automatisk oprettet beskrivelse">
            <a:extLst>
              <a:ext uri="{FF2B5EF4-FFF2-40B4-BE49-F238E27FC236}">
                <a16:creationId xmlns:a16="http://schemas.microsoft.com/office/drawing/2014/main" id="{B90957A9-4EE1-CD41-A9C6-E8550EDF8226}"/>
              </a:ext>
            </a:extLst>
          </p:cNvPr>
          <p:cNvPicPr>
            <a:picLocks noChangeAspect="1"/>
          </p:cNvPicPr>
          <p:nvPr/>
        </p:nvPicPr>
        <p:blipFill>
          <a:blip r:embed="rId3"/>
          <a:stretch>
            <a:fillRect/>
          </a:stretch>
        </p:blipFill>
        <p:spPr>
          <a:xfrm flipH="1">
            <a:off x="0" y="-2"/>
            <a:ext cx="12192000" cy="6805462"/>
          </a:xfrm>
          <a:prstGeom prst="rect">
            <a:avLst/>
          </a:prstGeom>
        </p:spPr>
      </p:pic>
      <p:pic>
        <p:nvPicPr>
          <p:cNvPr id="15" name="Billede 14" descr="Et billede, der indeholder person, indendørs, bord, sidder&#10;&#10;&#10;&#10;Automatisk oprettet beskrivelse">
            <a:extLst>
              <a:ext uri="{FF2B5EF4-FFF2-40B4-BE49-F238E27FC236}">
                <a16:creationId xmlns:a16="http://schemas.microsoft.com/office/drawing/2014/main" id="{5A1C337B-F404-9B44-A56F-87E83E4B2360}"/>
              </a:ext>
            </a:extLst>
          </p:cNvPr>
          <p:cNvPicPr>
            <a:picLocks noChangeAspect="1"/>
          </p:cNvPicPr>
          <p:nvPr/>
        </p:nvPicPr>
        <p:blipFill>
          <a:blip r:embed="rId3"/>
          <a:stretch>
            <a:fillRect/>
          </a:stretch>
        </p:blipFill>
        <p:spPr>
          <a:xfrm flipH="1">
            <a:off x="0" y="235528"/>
            <a:ext cx="12192000" cy="6749934"/>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Hvad siger ATU’erne om sig selv?</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1" name="Google Shape;171;p21">
            <a:extLst>
              <a:ext uri="{FF2B5EF4-FFF2-40B4-BE49-F238E27FC236}">
                <a16:creationId xmlns:a16="http://schemas.microsoft.com/office/drawing/2014/main" id="{8636990C-F5B0-9D44-A518-6DEA77005956}"/>
              </a:ext>
            </a:extLst>
          </p:cNvPr>
          <p:cNvSpPr txBox="1"/>
          <p:nvPr/>
        </p:nvSpPr>
        <p:spPr>
          <a:xfrm>
            <a:off x="340265" y="4427623"/>
            <a:ext cx="4084044" cy="1928504"/>
          </a:xfrm>
          <a:prstGeom prst="rect">
            <a:avLst/>
          </a:prstGeom>
          <a:noFill/>
          <a:ln>
            <a:noFill/>
          </a:ln>
        </p:spPr>
        <p:txBody>
          <a:bodyPr spcFirstLastPara="1" wrap="square" lIns="91425" tIns="45700" rIns="91425" bIns="45700" anchor="t" anchorCtr="0">
            <a:noAutofit/>
          </a:bodyPr>
          <a:lstStyle/>
          <a:p>
            <a:pPr marR="0" lvl="0" algn="l" rtl="0">
              <a:lnSpc>
                <a:spcPct val="150000"/>
              </a:lnSpc>
              <a:spcBef>
                <a:spcPts val="0"/>
              </a:spcBef>
              <a:spcAft>
                <a:spcPts val="0"/>
              </a:spcAft>
            </a:pPr>
            <a:r>
              <a:rPr lang="da-DK" sz="1600" dirty="0">
                <a:solidFill>
                  <a:schemeClr val="bg1"/>
                </a:solidFill>
                <a:latin typeface="Georgia" panose="02040502050405020303" pitchFamily="18" charset="0"/>
              </a:rPr>
              <a:t>”Vi er unge mennesker, der søger noget udover det sædvanlige - både på et fagligt og socialt niveau. Man vælger ATU for at blive en del af et større socialt fællesskab, og for at blive udfordret fagligt.”</a:t>
            </a:r>
            <a:endParaRPr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B0B01198-4AEF-54F6-2031-4057079B2DB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62780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Vil du med på ATU | SYD? </a:t>
            </a:r>
          </a:p>
        </p:txBody>
      </p:sp>
      <p:sp>
        <p:nvSpPr>
          <p:cNvPr id="7" name="Rektangel 6">
            <a:extLst>
              <a:ext uri="{FF2B5EF4-FFF2-40B4-BE49-F238E27FC236}">
                <a16:creationId xmlns:a16="http://schemas.microsoft.com/office/drawing/2014/main" id="{A9BF4F5F-6CB4-3645-BD7B-2B3BB91CA303}"/>
              </a:ext>
            </a:extLst>
          </p:cNvPr>
          <p:cNvSpPr/>
          <p:nvPr/>
        </p:nvSpPr>
        <p:spPr>
          <a:xfrm>
            <a:off x="659761" y="2186069"/>
            <a:ext cx="10872476" cy="3693319"/>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Fortæl din talentkoordinator eller rektor, at du ønsker at deltage i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Spørg, hvornår de har ansøgningsfrist på dit gymnasium</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a:t>
            </a:r>
            <a:r>
              <a:rPr lang="da-DK" dirty="0">
                <a:latin typeface="Georgia" panose="02040502050405020303" pitchFamily="18" charset="0"/>
                <a:ea typeface="Helvetica Neue Thin" charset="0"/>
                <a:cs typeface="Helvetica Neue Thin" charset="0"/>
                <a:hlinkClick r:id="rId4"/>
              </a:rPr>
              <a:t>motiveret ansøgning og et lille essay </a:t>
            </a:r>
            <a:r>
              <a:rPr lang="da-DK" dirty="0">
                <a:latin typeface="Georgia" panose="02040502050405020303" pitchFamily="18" charset="0"/>
                <a:ea typeface="Helvetica Neue Thin" charset="0"/>
                <a:cs typeface="Helvetica Neue Thin" charset="0"/>
              </a:rPr>
              <a:t>på 200-400 ord om videnskab</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Ansøgningen afleveres inden ansøgningsfristen til din talentkoordinator eller rektor, som indstiller dig til ATU</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svar på, om du er optaget på ATU ultimo februar</a:t>
            </a:r>
          </a:p>
          <a:p>
            <a:pPr marL="285750" indent="-285750">
              <a:buFont typeface="Arial" pitchFamily="34" charset="0"/>
              <a:buChar char="•"/>
            </a:pPr>
            <a:endParaRPr lang="da-DK" dirty="0">
              <a:latin typeface="Georgia" panose="02040502050405020303" pitchFamily="18" charset="0"/>
              <a:ea typeface="Helvetica Neue Thin" charset="0"/>
              <a:cs typeface="Verdana" pitchFamily="34" charset="0"/>
            </a:endParaRPr>
          </a:p>
          <a:p>
            <a:pPr marL="285750" indent="-285750">
              <a:buFont typeface="Arial" pitchFamily="34" charset="0"/>
              <a:buChar char="•"/>
            </a:pPr>
            <a:r>
              <a:rPr lang="da-DK" dirty="0">
                <a:latin typeface="Georgia" panose="02040502050405020303" pitchFamily="18" charset="0"/>
                <a:ea typeface="Helvetica Neue Thin" charset="0"/>
                <a:cs typeface="Verdana" pitchFamily="34" charset="0"/>
              </a:rPr>
              <a:t>Første seminar afvikles primo marts</a:t>
            </a:r>
            <a:endParaRPr lang="da-DK" dirty="0">
              <a:latin typeface="Verdana" pitchFamily="34" charset="0"/>
              <a:ea typeface="Verdana" pitchFamily="34" charset="0"/>
              <a:cs typeface="Verdana" pitchFamily="34" charset="0"/>
            </a:endParaRPr>
          </a:p>
          <a:p>
            <a:pPr marL="285750" indent="-285750">
              <a:buFont typeface="Arial" pitchFamily="34" charset="0"/>
              <a:buChar char="•"/>
            </a:pPr>
            <a:endParaRPr lang="da-DK" dirty="0">
              <a:latin typeface="Verdana" pitchFamily="34" charset="0"/>
              <a:ea typeface="Verdana" pitchFamily="34" charset="0"/>
              <a:cs typeface="Verdana" pitchFamily="34" charset="0"/>
            </a:endParaRPr>
          </a:p>
        </p:txBody>
      </p:sp>
      <p:pic>
        <p:nvPicPr>
          <p:cNvPr id="2" name="Billede 1">
            <a:extLst>
              <a:ext uri="{FF2B5EF4-FFF2-40B4-BE49-F238E27FC236}">
                <a16:creationId xmlns:a16="http://schemas.microsoft.com/office/drawing/2014/main" id="{281E60E3-4C47-94F7-805B-9CA335FEFBB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2586342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1422F06B-CE73-DA46-911A-08177EEADB84}"/>
              </a:ext>
            </a:extLst>
          </p:cNvPr>
          <p:cNvPicPr>
            <a:picLocks noChangeAspect="1"/>
          </p:cNvPicPr>
          <p:nvPr/>
        </p:nvPicPr>
        <p:blipFill rotWithShape="1">
          <a:blip r:embed="rId3"/>
          <a:srcRect l="7768" t="15673" r="6844" b="9246"/>
          <a:stretch/>
        </p:blipFill>
        <p:spPr>
          <a:xfrm>
            <a:off x="0" y="1250738"/>
            <a:ext cx="12192001" cy="573472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220284" y="581045"/>
            <a:ext cx="8637203"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Vi ser frem til at byde dig velkommen!</a:t>
            </a:r>
          </a:p>
        </p:txBody>
      </p:sp>
      <p:sp>
        <p:nvSpPr>
          <p:cNvPr id="8" name="Google Shape;137;p18">
            <a:extLst>
              <a:ext uri="{FF2B5EF4-FFF2-40B4-BE49-F238E27FC236}">
                <a16:creationId xmlns:a16="http://schemas.microsoft.com/office/drawing/2014/main" id="{FA89DFE6-BD8E-754C-9141-005271193490}"/>
              </a:ext>
            </a:extLst>
          </p:cNvPr>
          <p:cNvSpPr/>
          <p:nvPr/>
        </p:nvSpPr>
        <p:spPr>
          <a:xfrm>
            <a:off x="220285" y="4294909"/>
            <a:ext cx="4324005" cy="219393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9" name="Google Shape;171;p21">
            <a:extLst>
              <a:ext uri="{FF2B5EF4-FFF2-40B4-BE49-F238E27FC236}">
                <a16:creationId xmlns:a16="http://schemas.microsoft.com/office/drawing/2014/main" id="{E436514C-84F0-4B49-BFB5-5ECF5985EF83}"/>
              </a:ext>
            </a:extLst>
          </p:cNvPr>
          <p:cNvSpPr txBox="1"/>
          <p:nvPr/>
        </p:nvSpPr>
        <p:spPr>
          <a:xfrm>
            <a:off x="914400" y="5096255"/>
            <a:ext cx="3629889" cy="1392585"/>
          </a:xfrm>
          <a:prstGeom prst="rect">
            <a:avLst/>
          </a:prstGeom>
          <a:noFill/>
          <a:ln>
            <a:noFill/>
          </a:ln>
        </p:spPr>
        <p:txBody>
          <a:bodyPr spcFirstLastPara="1" wrap="square" lIns="91425" tIns="45700" rIns="91425" bIns="45700" anchor="t" anchorCtr="0">
            <a:noAutofit/>
          </a:bodyPr>
          <a:lstStyle/>
          <a:p>
            <a:pPr marR="0" lvl="0" algn="ctr" rtl="0">
              <a:lnSpc>
                <a:spcPct val="150000"/>
              </a:lnSpc>
              <a:spcBef>
                <a:spcPts val="0"/>
              </a:spcBef>
              <a:spcAft>
                <a:spcPts val="0"/>
              </a:spcAft>
            </a:pPr>
            <a:endParaRPr lang="da-DK" dirty="0">
              <a:solidFill>
                <a:schemeClr val="bg1"/>
              </a:solidFill>
              <a:latin typeface="Georgia" panose="02040502050405020303" pitchFamily="18" charset="0"/>
            </a:endParaRPr>
          </a:p>
          <a:p>
            <a:pPr marR="0" lvl="0" rtl="0">
              <a:lnSpc>
                <a:spcPct val="150000"/>
              </a:lnSpc>
              <a:spcBef>
                <a:spcPts val="0"/>
              </a:spcBef>
              <a:spcAft>
                <a:spcPts val="600"/>
              </a:spcAft>
            </a:pPr>
            <a:r>
              <a:rPr lang="da-DK" sz="1600" dirty="0">
                <a:solidFill>
                  <a:schemeClr val="bg1"/>
                </a:solidFill>
                <a:latin typeface="Georgia" panose="02040502050405020303" pitchFamily="18" charset="0"/>
              </a:rPr>
              <a:t>Akademiet for talentfulde unge | Syd</a:t>
            </a:r>
          </a:p>
          <a:p>
            <a:pPr marR="0" lvl="0" rtl="0">
              <a:lnSpc>
                <a:spcPct val="150000"/>
              </a:lnSpc>
              <a:spcBef>
                <a:spcPts val="0"/>
              </a:spcBef>
              <a:spcAft>
                <a:spcPts val="0"/>
              </a:spcAft>
            </a:pPr>
            <a:r>
              <a:rPr lang="da-DK" sz="1600" dirty="0" err="1">
                <a:solidFill>
                  <a:schemeClr val="bg1"/>
                </a:solidFill>
                <a:latin typeface="Georgia" panose="02040502050405020303" pitchFamily="18" charset="0"/>
              </a:rPr>
              <a:t>atu_syd</a:t>
            </a:r>
            <a:endParaRPr lang="da-DK" sz="1600" dirty="0">
              <a:solidFill>
                <a:schemeClr val="bg1"/>
              </a:solidFill>
              <a:latin typeface="Georgia" panose="02040502050405020303" pitchFamily="18" charset="0"/>
            </a:endParaRPr>
          </a:p>
          <a:p>
            <a:pPr marR="0" lvl="0" algn="l" rtl="0">
              <a:lnSpc>
                <a:spcPct val="150000"/>
              </a:lnSpc>
              <a:spcBef>
                <a:spcPts val="0"/>
              </a:spcBef>
              <a:spcAft>
                <a:spcPts val="0"/>
              </a:spcAft>
            </a:pPr>
            <a:endParaRPr lang="da-DK" sz="1600" dirty="0">
              <a:latin typeface="Georgia" panose="02040502050405020303" pitchFamily="18" charset="0"/>
            </a:endParaRPr>
          </a:p>
          <a:p>
            <a:pPr marR="0" lvl="0" algn="l" rtl="0">
              <a:lnSpc>
                <a:spcPct val="150000"/>
              </a:lnSpc>
              <a:spcBef>
                <a:spcPts val="0"/>
              </a:spcBef>
              <a:spcAft>
                <a:spcPts val="0"/>
              </a:spcAft>
            </a:pPr>
            <a:endParaRPr sz="1600" dirty="0">
              <a:latin typeface="Georgia" panose="02040502050405020303" pitchFamily="18" charset="0"/>
            </a:endParaRPr>
          </a:p>
        </p:txBody>
      </p:sp>
      <p:pic>
        <p:nvPicPr>
          <p:cNvPr id="3" name="Billede 2">
            <a:extLst>
              <a:ext uri="{FF2B5EF4-FFF2-40B4-BE49-F238E27FC236}">
                <a16:creationId xmlns:a16="http://schemas.microsoft.com/office/drawing/2014/main" id="{F9DBC333-89D5-CE45-A53A-B4E1B3FFAF7E}"/>
              </a:ext>
            </a:extLst>
          </p:cNvPr>
          <p:cNvPicPr>
            <a:picLocks noChangeAspect="1"/>
          </p:cNvPicPr>
          <p:nvPr/>
        </p:nvPicPr>
        <p:blipFill>
          <a:blip r:embed="rId5"/>
          <a:stretch>
            <a:fillRect/>
          </a:stretch>
        </p:blipFill>
        <p:spPr>
          <a:xfrm>
            <a:off x="515389" y="5607262"/>
            <a:ext cx="303228" cy="303228"/>
          </a:xfrm>
          <a:prstGeom prst="rect">
            <a:avLst/>
          </a:prstGeom>
        </p:spPr>
      </p:pic>
      <p:pic>
        <p:nvPicPr>
          <p:cNvPr id="4" name="Billede 3">
            <a:extLst>
              <a:ext uri="{FF2B5EF4-FFF2-40B4-BE49-F238E27FC236}">
                <a16:creationId xmlns:a16="http://schemas.microsoft.com/office/drawing/2014/main" id="{4674B52C-9281-2846-B079-91C81E6D275B}"/>
              </a:ext>
            </a:extLst>
          </p:cNvPr>
          <p:cNvPicPr>
            <a:picLocks noChangeAspect="1"/>
          </p:cNvPicPr>
          <p:nvPr/>
        </p:nvPicPr>
        <p:blipFill>
          <a:blip r:embed="rId6"/>
          <a:stretch>
            <a:fillRect/>
          </a:stretch>
        </p:blipFill>
        <p:spPr>
          <a:xfrm>
            <a:off x="515389" y="6047109"/>
            <a:ext cx="302400" cy="302400"/>
          </a:xfrm>
          <a:prstGeom prst="rect">
            <a:avLst/>
          </a:prstGeom>
        </p:spPr>
      </p:pic>
      <p:sp>
        <p:nvSpPr>
          <p:cNvPr id="7" name="Tekstfelt 6">
            <a:extLst>
              <a:ext uri="{FF2B5EF4-FFF2-40B4-BE49-F238E27FC236}">
                <a16:creationId xmlns:a16="http://schemas.microsoft.com/office/drawing/2014/main" id="{7AFD2DAF-BD7D-B04D-A167-22BC5DA9EBE9}"/>
              </a:ext>
            </a:extLst>
          </p:cNvPr>
          <p:cNvSpPr txBox="1"/>
          <p:nvPr/>
        </p:nvSpPr>
        <p:spPr>
          <a:xfrm>
            <a:off x="220284" y="4294908"/>
            <a:ext cx="4324006" cy="1315745"/>
          </a:xfrm>
          <a:prstGeom prst="rect">
            <a:avLst/>
          </a:prstGeom>
          <a:noFill/>
        </p:spPr>
        <p:txBody>
          <a:bodyPr wrap="square" rtlCol="0">
            <a:spAutoFit/>
          </a:bodyPr>
          <a:lstStyle/>
          <a:p>
            <a:pPr lvl="0" algn="ctr">
              <a:lnSpc>
                <a:spcPct val="150000"/>
              </a:lnSpc>
            </a:pPr>
            <a:endParaRPr lang="da-DK" sz="500" b="1" dirty="0">
              <a:solidFill>
                <a:schemeClr val="bg1"/>
              </a:solidFill>
              <a:latin typeface="Georgia" panose="02040502050405020303" pitchFamily="18" charset="0"/>
            </a:endParaRPr>
          </a:p>
          <a:p>
            <a:pPr lvl="0" algn="ctr">
              <a:lnSpc>
                <a:spcPct val="150000"/>
              </a:lnSpc>
            </a:pPr>
            <a:r>
              <a:rPr lang="da-DK" b="1" dirty="0">
                <a:solidFill>
                  <a:schemeClr val="bg1"/>
                </a:solidFill>
                <a:latin typeface="Georgia" panose="02040502050405020303" pitchFamily="18" charset="0"/>
              </a:rPr>
              <a:t>JOIN US</a:t>
            </a:r>
          </a:p>
          <a:p>
            <a:pPr lvl="0" algn="ctr">
              <a:lnSpc>
                <a:spcPct val="150000"/>
              </a:lnSpc>
            </a:pPr>
            <a:r>
              <a:rPr lang="da-DK" dirty="0">
                <a:solidFill>
                  <a:schemeClr val="bg1"/>
                </a:solidFill>
                <a:latin typeface="Georgia" panose="02040502050405020303" pitchFamily="18" charset="0"/>
              </a:rPr>
              <a:t>www. </a:t>
            </a:r>
            <a:r>
              <a:rPr lang="da-DK" dirty="0" err="1">
                <a:solidFill>
                  <a:schemeClr val="bg1"/>
                </a:solidFill>
                <a:latin typeface="Georgia" panose="02040502050405020303" pitchFamily="18" charset="0"/>
              </a:rPr>
              <a:t>atusyd.dk</a:t>
            </a:r>
            <a:endParaRPr lang="da-DK" dirty="0">
              <a:solidFill>
                <a:schemeClr val="bg1"/>
              </a:solidFill>
              <a:latin typeface="Georgia" panose="02040502050405020303" pitchFamily="18" charset="0"/>
            </a:endParaRPr>
          </a:p>
          <a:p>
            <a:endParaRPr lang="da-DK" dirty="0"/>
          </a:p>
        </p:txBody>
      </p:sp>
      <p:pic>
        <p:nvPicPr>
          <p:cNvPr id="2" name="Billede 1">
            <a:extLst>
              <a:ext uri="{FF2B5EF4-FFF2-40B4-BE49-F238E27FC236}">
                <a16:creationId xmlns:a16="http://schemas.microsoft.com/office/drawing/2014/main" id="{750AFDF4-4071-6A0B-38A9-34B07F9FB667}"/>
              </a:ext>
            </a:extLst>
          </p:cNvPr>
          <p:cNvPicPr>
            <a:picLocks noChangeAspect="1"/>
          </p:cNvPicPr>
          <p:nvPr/>
        </p:nvPicPr>
        <p:blipFill>
          <a:blip r:embed="rId7"/>
          <a:srcRect/>
          <a:stretch/>
        </p:blipFill>
        <p:spPr>
          <a:xfrm>
            <a:off x="10789636" y="255866"/>
            <a:ext cx="928262" cy="928262"/>
          </a:xfrm>
          <a:prstGeom prst="rect">
            <a:avLst/>
          </a:prstGeom>
        </p:spPr>
      </p:pic>
    </p:spTree>
    <p:extLst>
      <p:ext uri="{BB962C8B-B14F-4D97-AF65-F5344CB8AC3E}">
        <p14:creationId xmlns:p14="http://schemas.microsoft.com/office/powerpoint/2010/main" val="1957123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er noget for dig</a:t>
            </a:r>
          </a:p>
        </p:txBody>
      </p:sp>
      <p:sp>
        <p:nvSpPr>
          <p:cNvPr id="2" name="Tekstfelt 1">
            <a:extLst>
              <a:ext uri="{FF2B5EF4-FFF2-40B4-BE49-F238E27FC236}">
                <a16:creationId xmlns:a16="http://schemas.microsoft.com/office/drawing/2014/main" id="{89FA5245-1320-F743-B99A-49AF191E3989}"/>
              </a:ext>
            </a:extLst>
          </p:cNvPr>
          <p:cNvSpPr txBox="1"/>
          <p:nvPr/>
        </p:nvSpPr>
        <p:spPr>
          <a:xfrm>
            <a:off x="834327" y="2368728"/>
            <a:ext cx="10080000" cy="3970318"/>
          </a:xfrm>
          <a:prstGeom prst="rect">
            <a:avLst/>
          </a:prstGeom>
          <a:noFill/>
        </p:spPr>
        <p:txBody>
          <a:bodyPr wrap="square" rtlCol="0">
            <a:spAutoFit/>
          </a:bodyPr>
          <a:lstStyle/>
          <a:p>
            <a:pPr marL="285750" indent="-285750">
              <a:buFont typeface="Arial" panose="020B0604020202020204" pitchFamily="34" charset="0"/>
              <a:buChar char="•"/>
            </a:pPr>
            <a:r>
              <a:rPr lang="da-DK" dirty="0">
                <a:latin typeface="Georgia" panose="02040502050405020303" pitchFamily="18" charset="0"/>
              </a:rPr>
              <a:t>der vil lære nyt og udfordre dig selv</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med til videnskabelse</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prøve kræfter med videnskab og studieteknikker, som du kan bruge i dit studie både nu i gymnasiet og i fremtiden</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ønsker inspiration og motivation til din fremtid</a:t>
            </a:r>
          </a:p>
          <a:p>
            <a:pPr marL="285750" indent="-285750">
              <a:buFont typeface="Arial" panose="020B0604020202020204" pitchFamily="34" charset="0"/>
              <a:buChar char="•"/>
            </a:pPr>
            <a:endParaRPr lang="da-DK" dirty="0">
              <a:latin typeface="Georgia" panose="02040502050405020303" pitchFamily="18" charset="0"/>
            </a:endParaRPr>
          </a:p>
          <a:p>
            <a:pPr marL="285750" indent="-285750">
              <a:buFont typeface="Arial" panose="020B0604020202020204" pitchFamily="34" charset="0"/>
              <a:buChar char="•"/>
            </a:pPr>
            <a:r>
              <a:rPr lang="da-DK" dirty="0">
                <a:latin typeface="Georgia" panose="02040502050405020303" pitchFamily="18" charset="0"/>
              </a:rPr>
              <a:t>der vil være en del af et entusiastisk fagligt fællesskab</a:t>
            </a: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a:p>
            <a:pPr marL="285750" indent="-285750">
              <a:buFont typeface="Arial" panose="020B0604020202020204" pitchFamily="34" charset="0"/>
              <a:buChar char="•"/>
            </a:pPr>
            <a:endParaRPr lang="da-DK" dirty="0">
              <a:latin typeface="Georgia" panose="02040502050405020303" pitchFamily="18" charset="0"/>
            </a:endParaRPr>
          </a:p>
          <a:p>
            <a:endParaRPr lang="da-DK" dirty="0">
              <a:latin typeface="Georgia" panose="02040502050405020303" pitchFamily="18" charset="0"/>
            </a:endParaRPr>
          </a:p>
        </p:txBody>
      </p:sp>
      <p:pic>
        <p:nvPicPr>
          <p:cNvPr id="3" name="Billede 2">
            <a:extLst>
              <a:ext uri="{FF2B5EF4-FFF2-40B4-BE49-F238E27FC236}">
                <a16:creationId xmlns:a16="http://schemas.microsoft.com/office/drawing/2014/main" id="{E5D526A3-79B4-DB5B-3213-0AECB29FB72A}"/>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8163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person, indendørs, væg, opbevarer&#10;&#10;&#10;&#10;Automatisk oprettet beskrivelse">
            <a:extLst>
              <a:ext uri="{FF2B5EF4-FFF2-40B4-BE49-F238E27FC236}">
                <a16:creationId xmlns:a16="http://schemas.microsoft.com/office/drawing/2014/main" id="{886D0E42-C1A1-3D4C-A1C7-C9695F1E4005}"/>
              </a:ext>
            </a:extLst>
          </p:cNvPr>
          <p:cNvPicPr>
            <a:picLocks noChangeAspect="1"/>
          </p:cNvPicPr>
          <p:nvPr/>
        </p:nvPicPr>
        <p:blipFill>
          <a:blip r:embed="rId3"/>
          <a:stretch>
            <a:fillRect/>
          </a:stretch>
        </p:blipFill>
        <p:spPr>
          <a:xfrm>
            <a:off x="0" y="-147073"/>
            <a:ext cx="12192000" cy="7005073"/>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158836"/>
            <a:ext cx="4324005" cy="336964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283527"/>
            <a:ext cx="4222447" cy="3097919"/>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summen af over 200 forskellige og fantastiske personligheder, der samles for at blive klogere på verden og sig selv. Kort sagt er ATU en katapult til spændende videnskab og fede venskaber”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Frederik H. Thomsen, årgang 2014</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010D8D70-440F-C21E-BE57-51BC27C0BCAC}"/>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35752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person, indendørs, bord, sidder&#10;&#10;&#10;&#10;Automatisk oprettet beskrivelse">
            <a:extLst>
              <a:ext uri="{FF2B5EF4-FFF2-40B4-BE49-F238E27FC236}">
                <a16:creationId xmlns:a16="http://schemas.microsoft.com/office/drawing/2014/main" id="{B1C00A61-8006-A240-94AF-EC4417505F16}"/>
              </a:ext>
            </a:extLst>
          </p:cNvPr>
          <p:cNvPicPr>
            <a:picLocks noChangeAspect="1"/>
          </p:cNvPicPr>
          <p:nvPr/>
        </p:nvPicPr>
        <p:blipFill>
          <a:blip r:embed="rId3"/>
          <a:stretch>
            <a:fillRect/>
          </a:stretch>
        </p:blipFill>
        <p:spPr>
          <a:xfrm>
            <a:off x="-2" y="565486"/>
            <a:ext cx="12192001" cy="6419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4059382"/>
            <a:ext cx="4324005" cy="2469096"/>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4225636"/>
            <a:ext cx="4222447" cy="2155810"/>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”Jeg har opnået en faglig og personlig alsidighed, der inspirerer mig i hverdagen og åbner døre til nye muligheder i fremtiden”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Tomás Zdychavský, årgang 2015</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DF153B2C-8383-A97A-5959-37BA8D7C2A80}"/>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795251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descr="Et billede, der indeholder person, indendørs, bærbar computer, bord&#10;&#10;&#10;&#10;Automatisk oprettet beskrivelse">
            <a:extLst>
              <a:ext uri="{FF2B5EF4-FFF2-40B4-BE49-F238E27FC236}">
                <a16:creationId xmlns:a16="http://schemas.microsoft.com/office/drawing/2014/main" id="{19166176-5972-E14C-9573-52A5899ACDE3}"/>
              </a:ext>
            </a:extLst>
          </p:cNvPr>
          <p:cNvPicPr>
            <a:picLocks noChangeAspect="1"/>
          </p:cNvPicPr>
          <p:nvPr/>
        </p:nvPicPr>
        <p:blipFill rotWithShape="1">
          <a:blip r:embed="rId3"/>
          <a:srcRect b="17154"/>
          <a:stretch/>
        </p:blipFill>
        <p:spPr>
          <a:xfrm>
            <a:off x="-1" y="1267486"/>
            <a:ext cx="12192001" cy="5717976"/>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3283526"/>
            <a:ext cx="4324005" cy="3244952"/>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3429000"/>
            <a:ext cx="4222447" cy="2952446"/>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”ATU er nørderi på A-niveau med faglige udfordringer, dygtige undervisere og herlige jævnaldrende. Jeg er blevet klogere på alt fra diplomatiets kunst til den nyeste forskning i neurodegenerative sygdomme”  </a:t>
            </a:r>
          </a:p>
          <a:p>
            <a:pPr>
              <a:lnSpc>
                <a:spcPct val="150000"/>
              </a:lnSpc>
            </a:pPr>
            <a:endParaRPr lang="da-DK" sz="1600"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Thea Bladt Hansen, årgang 2016</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8A650227-C979-67DF-8230-E6209689EDAD}"/>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1578859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indendørs, person, væg, bord&#10;&#10;&#10;&#10;Automatisk oprettet beskrivelse">
            <a:extLst>
              <a:ext uri="{FF2B5EF4-FFF2-40B4-BE49-F238E27FC236}">
                <a16:creationId xmlns:a16="http://schemas.microsoft.com/office/drawing/2014/main" id="{97AD009D-A8A7-1C4F-BED1-A80FEAEE4EC0}"/>
              </a:ext>
            </a:extLst>
          </p:cNvPr>
          <p:cNvPicPr>
            <a:picLocks noChangeAspect="1"/>
          </p:cNvPicPr>
          <p:nvPr/>
        </p:nvPicPr>
        <p:blipFill rotWithShape="1">
          <a:blip r:embed="rId3"/>
          <a:srcRect l="12868" b="11388"/>
          <a:stretch/>
        </p:blipFill>
        <p:spPr>
          <a:xfrm flipH="1">
            <a:off x="19120" y="0"/>
            <a:ext cx="12172879" cy="6985461"/>
          </a:xfrm>
          <a:prstGeom prst="rect">
            <a:avLst/>
          </a:prstGeom>
        </p:spPr>
      </p:pic>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4"/>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4"/>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ATU | Syd – ifølge deltagerne</a:t>
            </a:r>
          </a:p>
        </p:txBody>
      </p:sp>
      <p:sp>
        <p:nvSpPr>
          <p:cNvPr id="11" name="Google Shape;137;p18">
            <a:extLst>
              <a:ext uri="{FF2B5EF4-FFF2-40B4-BE49-F238E27FC236}">
                <a16:creationId xmlns:a16="http://schemas.microsoft.com/office/drawing/2014/main" id="{EE256EBA-EF90-024C-93EE-8CB3EBD7E073}"/>
              </a:ext>
            </a:extLst>
          </p:cNvPr>
          <p:cNvSpPr/>
          <p:nvPr/>
        </p:nvSpPr>
        <p:spPr>
          <a:xfrm>
            <a:off x="230952" y="2576945"/>
            <a:ext cx="4324005" cy="3951533"/>
          </a:xfrm>
          <a:prstGeom prst="rect">
            <a:avLst/>
          </a:prstGeom>
          <a:solidFill>
            <a:srgbClr val="A30104">
              <a:alpha val="854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Geo"/>
              <a:ea typeface="Geo"/>
              <a:cs typeface="Geo"/>
              <a:sym typeface="Geo"/>
            </a:endParaRPr>
          </a:p>
        </p:txBody>
      </p:sp>
      <p:sp>
        <p:nvSpPr>
          <p:cNvPr id="13" name="Google Shape;127;p17">
            <a:extLst>
              <a:ext uri="{FF2B5EF4-FFF2-40B4-BE49-F238E27FC236}">
                <a16:creationId xmlns:a16="http://schemas.microsoft.com/office/drawing/2014/main" id="{5C04019F-7191-4549-8DD3-A82C014B0B65}"/>
              </a:ext>
            </a:extLst>
          </p:cNvPr>
          <p:cNvSpPr txBox="1"/>
          <p:nvPr/>
        </p:nvSpPr>
        <p:spPr>
          <a:xfrm>
            <a:off x="332510" y="2715491"/>
            <a:ext cx="4114799" cy="3665955"/>
          </a:xfrm>
          <a:prstGeom prst="rect">
            <a:avLst/>
          </a:prstGeom>
          <a:noFill/>
          <a:ln>
            <a:noFill/>
          </a:ln>
        </p:spPr>
        <p:txBody>
          <a:bodyPr spcFirstLastPara="1" wrap="square" lIns="91425" tIns="45700" rIns="91425" bIns="45700" anchor="t" anchorCtr="0">
            <a:noAutofit/>
          </a:bodyPr>
          <a:lstStyle/>
          <a:p>
            <a:pPr>
              <a:lnSpc>
                <a:spcPct val="150000"/>
              </a:lnSpc>
            </a:pPr>
            <a:r>
              <a:rPr lang="da-DK" sz="1600" dirty="0">
                <a:solidFill>
                  <a:schemeClr val="bg1"/>
                </a:solidFill>
                <a:latin typeface="Georgia" panose="02040502050405020303" pitchFamily="18" charset="0"/>
              </a:rPr>
              <a:t>” ATU er så meget mere end bare det akademiske - det er en sammensætning af fantasier, som tilsammen danner en symfoni af personlig udvikling. ATU er mit tilflugtssted fra den travle hverdag, der skaber et læringsmiljø for mig med frie rammer.”</a:t>
            </a:r>
          </a:p>
          <a:p>
            <a:pPr>
              <a:lnSpc>
                <a:spcPct val="150000"/>
              </a:lnSpc>
            </a:pPr>
            <a:endParaRPr lang="da-DK" sz="1600" b="1" dirty="0">
              <a:solidFill>
                <a:schemeClr val="bg1"/>
              </a:solidFill>
              <a:latin typeface="Georgia" panose="02040502050405020303" pitchFamily="18" charset="0"/>
            </a:endParaRPr>
          </a:p>
          <a:p>
            <a:pPr>
              <a:lnSpc>
                <a:spcPct val="150000"/>
              </a:lnSpc>
            </a:pPr>
            <a:r>
              <a:rPr lang="da-DK" sz="1600" b="1" dirty="0">
                <a:solidFill>
                  <a:schemeClr val="bg1"/>
                </a:solidFill>
                <a:latin typeface="Georgia" panose="02040502050405020303" pitchFamily="18" charset="0"/>
              </a:rPr>
              <a:t>Jonas Møller Andersen, årgang 2017</a:t>
            </a:r>
          </a:p>
          <a:p>
            <a:endParaRPr lang="da-DK" sz="1600" dirty="0">
              <a:solidFill>
                <a:schemeClr val="bg1"/>
              </a:solidFill>
              <a:latin typeface="Georgia" panose="02040502050405020303" pitchFamily="18" charset="0"/>
            </a:endParaRPr>
          </a:p>
        </p:txBody>
      </p:sp>
      <p:pic>
        <p:nvPicPr>
          <p:cNvPr id="2" name="Billede 1">
            <a:extLst>
              <a:ext uri="{FF2B5EF4-FFF2-40B4-BE49-F238E27FC236}">
                <a16:creationId xmlns:a16="http://schemas.microsoft.com/office/drawing/2014/main" id="{118D6290-397A-2A90-CB93-CB6DC70C8372}"/>
              </a:ext>
            </a:extLst>
          </p:cNvPr>
          <p:cNvPicPr>
            <a:picLocks noChangeAspect="1"/>
          </p:cNvPicPr>
          <p:nvPr/>
        </p:nvPicPr>
        <p:blipFill>
          <a:blip r:embed="rId5"/>
          <a:srcRect/>
          <a:stretch/>
        </p:blipFill>
        <p:spPr>
          <a:xfrm>
            <a:off x="10789636" y="255866"/>
            <a:ext cx="928262" cy="928262"/>
          </a:xfrm>
          <a:prstGeom prst="rect">
            <a:avLst/>
          </a:prstGeom>
        </p:spPr>
      </p:pic>
    </p:spTree>
    <p:extLst>
      <p:ext uri="{BB962C8B-B14F-4D97-AF65-F5344CB8AC3E}">
        <p14:creationId xmlns:p14="http://schemas.microsoft.com/office/powerpoint/2010/main" val="858161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Sådan ser forløbet på  ATU | Syd ud</a:t>
            </a:r>
          </a:p>
        </p:txBody>
      </p:sp>
      <p:graphicFrame>
        <p:nvGraphicFramePr>
          <p:cNvPr id="9" name="Tabel 8">
            <a:extLst>
              <a:ext uri="{FF2B5EF4-FFF2-40B4-BE49-F238E27FC236}">
                <a16:creationId xmlns:a16="http://schemas.microsoft.com/office/drawing/2014/main" id="{F7CD7611-AD8D-A047-BCE2-F65D33F1D65F}"/>
              </a:ext>
            </a:extLst>
          </p:cNvPr>
          <p:cNvGraphicFramePr>
            <a:graphicFrameLocks noGrp="1"/>
          </p:cNvGraphicFramePr>
          <p:nvPr>
            <p:extLst>
              <p:ext uri="{D42A27DB-BD31-4B8C-83A1-F6EECF244321}">
                <p14:modId xmlns:p14="http://schemas.microsoft.com/office/powerpoint/2010/main" val="4089687304"/>
              </p:ext>
            </p:extLst>
          </p:nvPr>
        </p:nvGraphicFramePr>
        <p:xfrm>
          <a:off x="2126673" y="2021044"/>
          <a:ext cx="7938654" cy="3616035"/>
        </p:xfrm>
        <a:graphic>
          <a:graphicData uri="http://schemas.openxmlformats.org/drawingml/2006/table">
            <a:tbl>
              <a:tblPr firstRow="1" bandRow="1">
                <a:tableStyleId>{F5AB1C69-6EDB-4FF4-983F-18BD219EF322}</a:tableStyleId>
              </a:tblPr>
              <a:tblGrid>
                <a:gridCol w="959618">
                  <a:extLst>
                    <a:ext uri="{9D8B030D-6E8A-4147-A177-3AD203B41FA5}">
                      <a16:colId xmlns:a16="http://schemas.microsoft.com/office/drawing/2014/main" val="20000"/>
                    </a:ext>
                  </a:extLst>
                </a:gridCol>
                <a:gridCol w="2442663">
                  <a:extLst>
                    <a:ext uri="{9D8B030D-6E8A-4147-A177-3AD203B41FA5}">
                      <a16:colId xmlns:a16="http://schemas.microsoft.com/office/drawing/2014/main" val="20001"/>
                    </a:ext>
                  </a:extLst>
                </a:gridCol>
                <a:gridCol w="2551710">
                  <a:extLst>
                    <a:ext uri="{9D8B030D-6E8A-4147-A177-3AD203B41FA5}">
                      <a16:colId xmlns:a16="http://schemas.microsoft.com/office/drawing/2014/main" val="20002"/>
                    </a:ext>
                  </a:extLst>
                </a:gridCol>
                <a:gridCol w="1984663">
                  <a:extLst>
                    <a:ext uri="{9D8B030D-6E8A-4147-A177-3AD203B41FA5}">
                      <a16:colId xmlns:a16="http://schemas.microsoft.com/office/drawing/2014/main" val="20003"/>
                    </a:ext>
                  </a:extLst>
                </a:gridCol>
              </a:tblGrid>
              <a:tr h="570953">
                <a:tc>
                  <a:txBody>
                    <a:bodyPr/>
                    <a:lstStyle/>
                    <a:p>
                      <a:pPr algn="ct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Efterårssemester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Forårssemester</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Sommer</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1021028">
                <a:tc>
                  <a:txBody>
                    <a:bodyPr/>
                    <a:lstStyle/>
                    <a:p>
                      <a:pPr algn="ctr"/>
                      <a:r>
                        <a:rPr lang="da-DK" dirty="0">
                          <a:latin typeface="Georgia" panose="02040502050405020303" pitchFamily="18" charset="0"/>
                        </a:rPr>
                        <a:t>1.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Ansøgningsproces</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Talent og akademia</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br>
                        <a:rPr lang="da-DK" sz="1400" dirty="0">
                          <a:latin typeface="Georgia" panose="02040502050405020303" pitchFamily="18" charset="0"/>
                        </a:rPr>
                      </a:b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1141906">
                <a:tc>
                  <a:txBody>
                    <a:bodyPr/>
                    <a:lstStyle/>
                    <a:p>
                      <a:pPr algn="ctr"/>
                      <a:r>
                        <a:rPr lang="da-DK" dirty="0">
                          <a:latin typeface="Georgia" panose="02040502050405020303" pitchFamily="18" charset="0"/>
                        </a:rPr>
                        <a:t>2.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400" dirty="0">
                          <a:latin typeface="Georgia" panose="02040502050405020303" pitchFamily="18" charset="0"/>
                        </a:rPr>
                        <a:t>Akademiske vidensskabelse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Akademisk formidling &amp; samarbejde </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(Summer camp)</a:t>
                      </a:r>
                    </a:p>
                    <a:p>
                      <a:pPr algn="ctr"/>
                      <a:r>
                        <a:rPr lang="da-DK" sz="1000" dirty="0">
                          <a:latin typeface="Georgia" panose="02040502050405020303" pitchFamily="18" charset="0"/>
                        </a:rPr>
                        <a:t>Hvis du ikke nåede det første år</a:t>
                      </a:r>
                      <a:endParaRPr lang="da-DK" sz="10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882148">
                <a:tc>
                  <a:txBody>
                    <a:bodyPr/>
                    <a:lstStyle/>
                    <a:p>
                      <a:pPr algn="ctr"/>
                      <a:r>
                        <a:rPr lang="da-DK" dirty="0">
                          <a:latin typeface="Georgia" panose="02040502050405020303" pitchFamily="18" charset="0"/>
                        </a:rPr>
                        <a:t>3. g.</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ctr"/>
                      <a:r>
                        <a:rPr lang="da-DK" sz="1400" baseline="0" dirty="0">
                          <a:latin typeface="Georgia" panose="02040502050405020303" pitchFamily="18" charset="0"/>
                        </a:rPr>
                        <a:t>Akademisk studieliv &amp; karriere</a:t>
                      </a:r>
                      <a:endParaRPr lang="da-DK" sz="1400" b="0" i="0" baseline="0" dirty="0">
                        <a:latin typeface="Georgia" panose="02040502050405020303" pitchFamily="18" charset="0"/>
                        <a:ea typeface="Helvetica Neue Thin" charset="0"/>
                        <a:cs typeface="Helvetica Neue Thin" charset="0"/>
                      </a:endParaRPr>
                    </a:p>
                  </a:txBody>
                  <a:tcPr anchor="ctr"/>
                </a:tc>
                <a:tc>
                  <a:txBody>
                    <a:bodyPr/>
                    <a:lstStyle/>
                    <a:p>
                      <a:pPr algn="ctr"/>
                      <a:r>
                        <a:rPr lang="da-DK" sz="1400" dirty="0">
                          <a:latin typeface="Georgia" panose="02040502050405020303" pitchFamily="18" charset="0"/>
                        </a:rPr>
                        <a:t>Diplomoverrækkelse</a:t>
                      </a:r>
                      <a:endParaRPr lang="da-DK" sz="1400"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bl>
          </a:graphicData>
        </a:graphic>
      </p:graphicFrame>
      <p:pic>
        <p:nvPicPr>
          <p:cNvPr id="2" name="Billede 1">
            <a:extLst>
              <a:ext uri="{FF2B5EF4-FFF2-40B4-BE49-F238E27FC236}">
                <a16:creationId xmlns:a16="http://schemas.microsoft.com/office/drawing/2014/main" id="{1E83078D-5FED-3208-9944-A5BC232D8F89}"/>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3919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45F90AE-A5BA-E74C-BE0F-4D6EE3678702}"/>
              </a:ext>
            </a:extLst>
          </p:cNvPr>
          <p:cNvPicPr>
            <a:picLocks noGrp="1" noChangeAspect="1"/>
          </p:cNvPicPr>
          <p:nvPr>
            <p:ph idx="1"/>
          </p:nvPr>
        </p:nvPicPr>
        <p:blipFill>
          <a:blip r:embed="rId3"/>
          <a:stretch>
            <a:fillRect/>
          </a:stretch>
        </p:blipFill>
        <p:spPr>
          <a:xfrm>
            <a:off x="-1" y="-2"/>
            <a:ext cx="12192001" cy="1439999"/>
          </a:xfrm>
        </p:spPr>
      </p:pic>
      <p:pic>
        <p:nvPicPr>
          <p:cNvPr id="6" name="Pladsholder til indhold 4">
            <a:extLst>
              <a:ext uri="{FF2B5EF4-FFF2-40B4-BE49-F238E27FC236}">
                <a16:creationId xmlns:a16="http://schemas.microsoft.com/office/drawing/2014/main" id="{37AE0D3D-D41F-8148-8953-FEAD0333B26E}"/>
              </a:ext>
            </a:extLst>
          </p:cNvPr>
          <p:cNvPicPr>
            <a:picLocks noChangeAspect="1"/>
          </p:cNvPicPr>
          <p:nvPr/>
        </p:nvPicPr>
        <p:blipFill>
          <a:blip r:embed="rId3"/>
          <a:stretch>
            <a:fillRect/>
          </a:stretch>
        </p:blipFill>
        <p:spPr>
          <a:xfrm>
            <a:off x="0" y="6625460"/>
            <a:ext cx="12192001" cy="360001"/>
          </a:xfrm>
          <a:prstGeom prst="rect">
            <a:avLst/>
          </a:prstGeom>
        </p:spPr>
      </p:pic>
      <p:sp>
        <p:nvSpPr>
          <p:cNvPr id="10" name="Tekstfelt 9">
            <a:extLst>
              <a:ext uri="{FF2B5EF4-FFF2-40B4-BE49-F238E27FC236}">
                <a16:creationId xmlns:a16="http://schemas.microsoft.com/office/drawing/2014/main" id="{6AC42390-2A19-DC45-81F9-49C46ACC1CB0}"/>
              </a:ext>
            </a:extLst>
          </p:cNvPr>
          <p:cNvSpPr txBox="1"/>
          <p:nvPr/>
        </p:nvSpPr>
        <p:spPr>
          <a:xfrm>
            <a:off x="474102" y="581045"/>
            <a:ext cx="8383385" cy="461665"/>
          </a:xfrm>
          <a:prstGeom prst="rect">
            <a:avLst/>
          </a:prstGeom>
          <a:noFill/>
        </p:spPr>
        <p:txBody>
          <a:bodyPr wrap="square" rtlCol="0">
            <a:spAutoFit/>
          </a:bodyPr>
          <a:lstStyle/>
          <a:p>
            <a:r>
              <a:rPr lang="da-DK" sz="2400" dirty="0">
                <a:solidFill>
                  <a:schemeClr val="bg1"/>
                </a:solidFill>
                <a:latin typeface="Georgia" panose="02040502050405020303" pitchFamily="18" charset="0"/>
              </a:rPr>
              <a:t>Talent og akademia</a:t>
            </a:r>
          </a:p>
        </p:txBody>
      </p:sp>
      <p:graphicFrame>
        <p:nvGraphicFramePr>
          <p:cNvPr id="7" name="Tabel 6">
            <a:extLst>
              <a:ext uri="{FF2B5EF4-FFF2-40B4-BE49-F238E27FC236}">
                <a16:creationId xmlns:a16="http://schemas.microsoft.com/office/drawing/2014/main" id="{31E842D4-F09A-0249-BDDC-D60A6ADA5CC2}"/>
              </a:ext>
            </a:extLst>
          </p:cNvPr>
          <p:cNvGraphicFramePr>
            <a:graphicFrameLocks noGrp="1"/>
          </p:cNvGraphicFramePr>
          <p:nvPr>
            <p:extLst>
              <p:ext uri="{D42A27DB-BD31-4B8C-83A1-F6EECF244321}">
                <p14:modId xmlns:p14="http://schemas.microsoft.com/office/powerpoint/2010/main" val="374307885"/>
              </p:ext>
            </p:extLst>
          </p:nvPr>
        </p:nvGraphicFramePr>
        <p:xfrm>
          <a:off x="1624445" y="2382981"/>
          <a:ext cx="8943109" cy="3346922"/>
        </p:xfrm>
        <a:graphic>
          <a:graphicData uri="http://schemas.openxmlformats.org/drawingml/2006/table">
            <a:tbl>
              <a:tblPr firstRow="1" bandRow="1">
                <a:tableStyleId>{F5AB1C69-6EDB-4FF4-983F-18BD219EF322}</a:tableStyleId>
              </a:tblPr>
              <a:tblGrid>
                <a:gridCol w="2004904">
                  <a:extLst>
                    <a:ext uri="{9D8B030D-6E8A-4147-A177-3AD203B41FA5}">
                      <a16:colId xmlns:a16="http://schemas.microsoft.com/office/drawing/2014/main" val="20000"/>
                    </a:ext>
                  </a:extLst>
                </a:gridCol>
                <a:gridCol w="6938205">
                  <a:extLst>
                    <a:ext uri="{9D8B030D-6E8A-4147-A177-3AD203B41FA5}">
                      <a16:colId xmlns:a16="http://schemas.microsoft.com/office/drawing/2014/main" val="20001"/>
                    </a:ext>
                  </a:extLst>
                </a:gridCol>
              </a:tblGrid>
              <a:tr h="695911">
                <a:tc>
                  <a:txBody>
                    <a:bodyPr/>
                    <a:lstStyle/>
                    <a:p>
                      <a:pPr algn="ctr"/>
                      <a:r>
                        <a:rPr lang="da-DK" dirty="0">
                          <a:latin typeface="Georgia" panose="02040502050405020303" pitchFamily="18" charset="0"/>
                        </a:rPr>
                        <a:t>1. semester</a:t>
                      </a:r>
                      <a:endParaRPr lang="da-DK" b="0" i="0" dirty="0">
                        <a:latin typeface="Georgia" panose="02040502050405020303" pitchFamily="18" charset="0"/>
                        <a:ea typeface="Helvetica Neue Thin" charset="0"/>
                        <a:cs typeface="Helvetica Neue Thin" charset="0"/>
                      </a:endParaRPr>
                    </a:p>
                  </a:txBody>
                  <a:tcPr anchor="ctr"/>
                </a:tc>
                <a:tc>
                  <a:txBody>
                    <a:bodyPr/>
                    <a:lstStyle/>
                    <a:p>
                      <a:pPr algn="ct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0"/>
                  </a:ext>
                </a:extLst>
              </a:tr>
              <a:tr h="546843">
                <a:tc>
                  <a:txBody>
                    <a:bodyPr/>
                    <a:lstStyle/>
                    <a:p>
                      <a:pPr algn="ctr"/>
                      <a:r>
                        <a:rPr lang="da-DK" dirty="0">
                          <a:latin typeface="Georgia" panose="02040502050405020303" pitchFamily="18" charset="0"/>
                        </a:rPr>
                        <a:t>Seminar</a:t>
                      </a:r>
                      <a:r>
                        <a:rPr lang="da-DK" baseline="0" dirty="0">
                          <a:latin typeface="Georgia" panose="02040502050405020303" pitchFamily="18"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Kickstart og introduktion til ATU</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1"/>
                  </a:ext>
                </a:extLst>
              </a:tr>
              <a:tr h="526042">
                <a:tc>
                  <a:txBody>
                    <a:bodyPr/>
                    <a:lstStyle/>
                    <a:p>
                      <a:pPr algn="ctr"/>
                      <a:r>
                        <a:rPr lang="da-DK" dirty="0">
                          <a:latin typeface="Georgia" panose="02040502050405020303" pitchFamily="18" charset="0"/>
                        </a:rPr>
                        <a:t>Seminar</a:t>
                      </a:r>
                      <a:r>
                        <a:rPr lang="da-DK" baseline="0" dirty="0">
                          <a:latin typeface="Georgia" panose="02040502050405020303" pitchFamily="18"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Sundhedsvidenskab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2"/>
                  </a:ext>
                </a:extLst>
              </a:tr>
              <a:tr h="526042">
                <a:tc>
                  <a:txBody>
                    <a:bodyPr/>
                    <a:lstStyle/>
                    <a:p>
                      <a:pPr algn="ctr"/>
                      <a:r>
                        <a:rPr lang="da-DK" dirty="0">
                          <a:latin typeface="Georgia" panose="02040502050405020303" pitchFamily="18" charset="0"/>
                        </a:rPr>
                        <a:t>Seminar C</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Naturvidenskab &amp; Teknik</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3"/>
                  </a:ext>
                </a:extLst>
              </a:tr>
              <a:tr h="526042">
                <a:tc>
                  <a:txBody>
                    <a:bodyPr/>
                    <a:lstStyle/>
                    <a:p>
                      <a:pPr algn="ctr"/>
                      <a:r>
                        <a:rPr lang="da-DK" dirty="0">
                          <a:latin typeface="Georgia" panose="02040502050405020303" pitchFamily="18" charset="0"/>
                        </a:rPr>
                        <a:t>Seminar D</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Humaniora</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10004"/>
                  </a:ext>
                </a:extLst>
              </a:tr>
              <a:tr h="526042">
                <a:tc>
                  <a:txBody>
                    <a:bodyPr/>
                    <a:lstStyle/>
                    <a:p>
                      <a:pPr algn="ctr"/>
                      <a:r>
                        <a:rPr lang="da-DK" dirty="0">
                          <a:latin typeface="Georgia" panose="02040502050405020303" pitchFamily="18" charset="0"/>
                        </a:rPr>
                        <a:t>Seminar E</a:t>
                      </a:r>
                      <a:endParaRPr lang="da-DK" b="0" i="0" dirty="0">
                        <a:solidFill>
                          <a:schemeClr val="bg1"/>
                        </a:solidFill>
                        <a:latin typeface="Georgia" panose="02040502050405020303" pitchFamily="18" charset="0"/>
                        <a:ea typeface="Helvetica Neue Thin" charset="0"/>
                        <a:cs typeface="Helvetica Neue Thin" charset="0"/>
                      </a:endParaRPr>
                    </a:p>
                  </a:txBody>
                  <a:tcPr anchor="ctr"/>
                </a:tc>
                <a:tc>
                  <a:txBody>
                    <a:bodyPr/>
                    <a:lstStyle/>
                    <a:p>
                      <a:pPr algn="l"/>
                      <a:r>
                        <a:rPr lang="da-DK" sz="1400" dirty="0">
                          <a:latin typeface="Georgia" panose="02040502050405020303" pitchFamily="18" charset="0"/>
                        </a:rPr>
                        <a:t>Introduktion til Samfundsvidenskab</a:t>
                      </a:r>
                      <a:endParaRPr lang="da-DK" sz="1400" b="0" i="0" dirty="0">
                        <a:latin typeface="Georgia" panose="02040502050405020303" pitchFamily="18" charset="0"/>
                        <a:ea typeface="Helvetica Neue Thin" charset="0"/>
                        <a:cs typeface="Helvetica Neue Thin" charset="0"/>
                      </a:endParaRPr>
                    </a:p>
                  </a:txBody>
                  <a:tcPr anchor="ctr"/>
                </a:tc>
                <a:extLst>
                  <a:ext uri="{0D108BD9-81ED-4DB2-BD59-A6C34878D82A}">
                    <a16:rowId xmlns:a16="http://schemas.microsoft.com/office/drawing/2014/main" val="2792237255"/>
                  </a:ext>
                </a:extLst>
              </a:tr>
            </a:tbl>
          </a:graphicData>
        </a:graphic>
      </p:graphicFrame>
      <p:pic>
        <p:nvPicPr>
          <p:cNvPr id="2" name="Billede 1">
            <a:extLst>
              <a:ext uri="{FF2B5EF4-FFF2-40B4-BE49-F238E27FC236}">
                <a16:creationId xmlns:a16="http://schemas.microsoft.com/office/drawing/2014/main" id="{58342AD4-4789-7B42-273F-54E93499D760}"/>
              </a:ext>
            </a:extLst>
          </p:cNvPr>
          <p:cNvPicPr>
            <a:picLocks noChangeAspect="1"/>
          </p:cNvPicPr>
          <p:nvPr/>
        </p:nvPicPr>
        <p:blipFill>
          <a:blip r:embed="rId4"/>
          <a:srcRect/>
          <a:stretch/>
        </p:blipFill>
        <p:spPr>
          <a:xfrm>
            <a:off x="10789636" y="255866"/>
            <a:ext cx="928262" cy="928262"/>
          </a:xfrm>
          <a:prstGeom prst="rect">
            <a:avLst/>
          </a:prstGeom>
        </p:spPr>
      </p:pic>
    </p:spTree>
    <p:extLst>
      <p:ext uri="{BB962C8B-B14F-4D97-AF65-F5344CB8AC3E}">
        <p14:creationId xmlns:p14="http://schemas.microsoft.com/office/powerpoint/2010/main" val="439675196"/>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5799</TotalTime>
  <Words>1121</Words>
  <Application>Microsoft Macintosh PowerPoint</Application>
  <PresentationFormat>Widescreen</PresentationFormat>
  <Paragraphs>187</Paragraphs>
  <Slides>24</Slides>
  <Notes>24</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24</vt:i4>
      </vt:variant>
    </vt:vector>
  </HeadingPairs>
  <TitlesOfParts>
    <vt:vector size="31" baseType="lpstr">
      <vt:lpstr>Arial</vt:lpstr>
      <vt:lpstr>Calibri</vt:lpstr>
      <vt:lpstr>Calibri Light</vt:lpstr>
      <vt:lpstr>Geo</vt:lpstr>
      <vt:lpstr>Georgia</vt:lpstr>
      <vt:lpstr>Verdana</vt:lpstr>
      <vt:lpstr>Office-tema</vt:lpstr>
      <vt:lpstr>Karriereveje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Karriereveje</dc:title>
  <dc:creator>Janne Hansen</dc:creator>
  <cp:lastModifiedBy>ATU - Camilla L. H. Pedersen</cp:lastModifiedBy>
  <cp:revision>134</cp:revision>
  <cp:lastPrinted>2018-05-08T12:16:01Z</cp:lastPrinted>
  <dcterms:created xsi:type="dcterms:W3CDTF">2018-05-07T11:55:37Z</dcterms:created>
  <dcterms:modified xsi:type="dcterms:W3CDTF">2023-12-06T08:55:16Z</dcterms:modified>
</cp:coreProperties>
</file>